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57"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B8CF867-B793-4C4D-B254-0ED228C6F4BB}"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C1F53-C204-4925-B2C3-308E3FB8EBEF}" type="slidenum">
              <a:rPr lang="ru-RU" smtClean="0"/>
              <a:t>‹#›</a:t>
            </a:fld>
            <a:endParaRPr lang="ru-RU"/>
          </a:p>
        </p:txBody>
      </p:sp>
    </p:spTree>
    <p:extLst>
      <p:ext uri="{BB962C8B-B14F-4D97-AF65-F5344CB8AC3E}">
        <p14:creationId xmlns:p14="http://schemas.microsoft.com/office/powerpoint/2010/main" val="345541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B8CF867-B793-4C4D-B254-0ED228C6F4BB}"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C1F53-C204-4925-B2C3-308E3FB8EBEF}" type="slidenum">
              <a:rPr lang="ru-RU" smtClean="0"/>
              <a:t>‹#›</a:t>
            </a:fld>
            <a:endParaRPr lang="ru-RU"/>
          </a:p>
        </p:txBody>
      </p:sp>
    </p:spTree>
    <p:extLst>
      <p:ext uri="{BB962C8B-B14F-4D97-AF65-F5344CB8AC3E}">
        <p14:creationId xmlns:p14="http://schemas.microsoft.com/office/powerpoint/2010/main" val="47499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B8CF867-B793-4C4D-B254-0ED228C6F4BB}"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C1F53-C204-4925-B2C3-308E3FB8EBEF}" type="slidenum">
              <a:rPr lang="ru-RU" smtClean="0"/>
              <a:t>‹#›</a:t>
            </a:fld>
            <a:endParaRPr lang="ru-RU"/>
          </a:p>
        </p:txBody>
      </p:sp>
    </p:spTree>
    <p:extLst>
      <p:ext uri="{BB962C8B-B14F-4D97-AF65-F5344CB8AC3E}">
        <p14:creationId xmlns:p14="http://schemas.microsoft.com/office/powerpoint/2010/main" val="35107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B8CF867-B793-4C4D-B254-0ED228C6F4BB}"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C1F53-C204-4925-B2C3-308E3FB8EBEF}" type="slidenum">
              <a:rPr lang="ru-RU" smtClean="0"/>
              <a:t>‹#›</a:t>
            </a:fld>
            <a:endParaRPr lang="ru-RU"/>
          </a:p>
        </p:txBody>
      </p:sp>
    </p:spTree>
    <p:extLst>
      <p:ext uri="{BB962C8B-B14F-4D97-AF65-F5344CB8AC3E}">
        <p14:creationId xmlns:p14="http://schemas.microsoft.com/office/powerpoint/2010/main" val="373921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B8CF867-B793-4C4D-B254-0ED228C6F4BB}"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C1F53-C204-4925-B2C3-308E3FB8EBEF}" type="slidenum">
              <a:rPr lang="ru-RU" smtClean="0"/>
              <a:t>‹#›</a:t>
            </a:fld>
            <a:endParaRPr lang="ru-RU"/>
          </a:p>
        </p:txBody>
      </p:sp>
    </p:spTree>
    <p:extLst>
      <p:ext uri="{BB962C8B-B14F-4D97-AF65-F5344CB8AC3E}">
        <p14:creationId xmlns:p14="http://schemas.microsoft.com/office/powerpoint/2010/main" val="148809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B8CF867-B793-4C4D-B254-0ED228C6F4BB}"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3C1F53-C204-4925-B2C3-308E3FB8EBEF}" type="slidenum">
              <a:rPr lang="ru-RU" smtClean="0"/>
              <a:t>‹#›</a:t>
            </a:fld>
            <a:endParaRPr lang="ru-RU"/>
          </a:p>
        </p:txBody>
      </p:sp>
    </p:spTree>
    <p:extLst>
      <p:ext uri="{BB962C8B-B14F-4D97-AF65-F5344CB8AC3E}">
        <p14:creationId xmlns:p14="http://schemas.microsoft.com/office/powerpoint/2010/main" val="253768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B8CF867-B793-4C4D-B254-0ED228C6F4BB}" type="datetimeFigureOut">
              <a:rPr lang="ru-RU" smtClean="0"/>
              <a:t>12.03.2023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3C1F53-C204-4925-B2C3-308E3FB8EBEF}" type="slidenum">
              <a:rPr lang="ru-RU" smtClean="0"/>
              <a:t>‹#›</a:t>
            </a:fld>
            <a:endParaRPr lang="ru-RU"/>
          </a:p>
        </p:txBody>
      </p:sp>
    </p:spTree>
    <p:extLst>
      <p:ext uri="{BB962C8B-B14F-4D97-AF65-F5344CB8AC3E}">
        <p14:creationId xmlns:p14="http://schemas.microsoft.com/office/powerpoint/2010/main" val="342655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B8CF867-B793-4C4D-B254-0ED228C6F4BB}" type="datetimeFigureOut">
              <a:rPr lang="ru-RU" smtClean="0"/>
              <a:t>12.03.2023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3C1F53-C204-4925-B2C3-308E3FB8EBEF}" type="slidenum">
              <a:rPr lang="ru-RU" smtClean="0"/>
              <a:t>‹#›</a:t>
            </a:fld>
            <a:endParaRPr lang="ru-RU"/>
          </a:p>
        </p:txBody>
      </p:sp>
    </p:spTree>
    <p:extLst>
      <p:ext uri="{BB962C8B-B14F-4D97-AF65-F5344CB8AC3E}">
        <p14:creationId xmlns:p14="http://schemas.microsoft.com/office/powerpoint/2010/main" val="160902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CF867-B793-4C4D-B254-0ED228C6F4BB}" type="datetimeFigureOut">
              <a:rPr lang="ru-RU" smtClean="0"/>
              <a:t>12.03.2023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3C1F53-C204-4925-B2C3-308E3FB8EBEF}" type="slidenum">
              <a:rPr lang="ru-RU" smtClean="0"/>
              <a:t>‹#›</a:t>
            </a:fld>
            <a:endParaRPr lang="ru-RU"/>
          </a:p>
        </p:txBody>
      </p:sp>
    </p:spTree>
    <p:extLst>
      <p:ext uri="{BB962C8B-B14F-4D97-AF65-F5344CB8AC3E}">
        <p14:creationId xmlns:p14="http://schemas.microsoft.com/office/powerpoint/2010/main" val="152624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B8CF867-B793-4C4D-B254-0ED228C6F4BB}"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3C1F53-C204-4925-B2C3-308E3FB8EBEF}" type="slidenum">
              <a:rPr lang="ru-RU" smtClean="0"/>
              <a:t>‹#›</a:t>
            </a:fld>
            <a:endParaRPr lang="ru-RU"/>
          </a:p>
        </p:txBody>
      </p:sp>
    </p:spTree>
    <p:extLst>
      <p:ext uri="{BB962C8B-B14F-4D97-AF65-F5344CB8AC3E}">
        <p14:creationId xmlns:p14="http://schemas.microsoft.com/office/powerpoint/2010/main" val="199061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B8CF867-B793-4C4D-B254-0ED228C6F4BB}"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3C1F53-C204-4925-B2C3-308E3FB8EBEF}" type="slidenum">
              <a:rPr lang="ru-RU" smtClean="0"/>
              <a:t>‹#›</a:t>
            </a:fld>
            <a:endParaRPr lang="ru-RU"/>
          </a:p>
        </p:txBody>
      </p:sp>
    </p:spTree>
    <p:extLst>
      <p:ext uri="{BB962C8B-B14F-4D97-AF65-F5344CB8AC3E}">
        <p14:creationId xmlns:p14="http://schemas.microsoft.com/office/powerpoint/2010/main" val="368322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CF867-B793-4C4D-B254-0ED228C6F4BB}" type="datetimeFigureOut">
              <a:rPr lang="ru-RU" smtClean="0"/>
              <a:t>12.03.2023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C1F53-C204-4925-B2C3-308E3FB8EBEF}" type="slidenum">
              <a:rPr lang="ru-RU" smtClean="0"/>
              <a:t>‹#›</a:t>
            </a:fld>
            <a:endParaRPr lang="ru-RU"/>
          </a:p>
        </p:txBody>
      </p:sp>
    </p:spTree>
    <p:extLst>
      <p:ext uri="{BB962C8B-B14F-4D97-AF65-F5344CB8AC3E}">
        <p14:creationId xmlns:p14="http://schemas.microsoft.com/office/powerpoint/2010/main" val="126608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base.garant.ru/400274954/24975ac4e087d8084e1778ea7178fd42/#block_1000" TargetMode="Externa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hyperlink" Target="https://base.garant.ru/75093644/" TargetMode="External"/><Relationship Id="rId5" Type="http://schemas.openxmlformats.org/officeDocument/2006/relationships/hyperlink" Target="https://base.garant.ru/75093644/86674d20d06c3956a601ddc16326e3a9/#block_1000" TargetMode="External"/><Relationship Id="rId4" Type="http://schemas.openxmlformats.org/officeDocument/2006/relationships/hyperlink" Target="https://base.garant.ru/40027495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000" dirty="0" smtClean="0">
                <a:solidFill>
                  <a:srgbClr val="0070C0"/>
                </a:solidFill>
                <a:latin typeface="Times New Roman" panose="02020603050405020304" pitchFamily="18" charset="0"/>
                <a:cs typeface="Times New Roman" panose="02020603050405020304" pitchFamily="18" charset="0"/>
              </a:rPr>
              <a:t>МОДУЛЬ I </a:t>
            </a:r>
            <a:br>
              <a:rPr lang="ru-RU" sz="4000" dirty="0" smtClean="0">
                <a:solidFill>
                  <a:srgbClr val="0070C0"/>
                </a:solidFill>
                <a:latin typeface="Times New Roman" panose="02020603050405020304" pitchFamily="18" charset="0"/>
                <a:cs typeface="Times New Roman" panose="02020603050405020304" pitchFamily="18" charset="0"/>
              </a:rPr>
            </a:br>
            <a:r>
              <a:rPr lang="ru-RU" sz="4000" b="1" dirty="0" smtClean="0">
                <a:solidFill>
                  <a:srgbClr val="00B0F0"/>
                </a:solidFill>
                <a:latin typeface="Times New Roman" panose="02020603050405020304" pitchFamily="18" charset="0"/>
                <a:cs typeface="Times New Roman" panose="02020603050405020304" pitchFamily="18" charset="0"/>
              </a:rPr>
              <a:t>«Федеральная образовательная программа дошкольного образования. Шаги к действию»</a:t>
            </a:r>
            <a:endParaRPr lang="ru-RU" sz="4000" b="1" dirty="0">
              <a:solidFill>
                <a:srgbClr val="00B0F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453" y="274765"/>
            <a:ext cx="1154430" cy="1511046"/>
          </a:xfrm>
          <a:prstGeom prst="rect">
            <a:avLst/>
          </a:prstGeom>
        </p:spPr>
      </p:pic>
    </p:spTree>
    <p:extLst>
      <p:ext uri="{BB962C8B-B14F-4D97-AF65-F5344CB8AC3E}">
        <p14:creationId xmlns:p14="http://schemas.microsoft.com/office/powerpoint/2010/main" val="3335241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419879"/>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839788" y="888521"/>
            <a:ext cx="5157787"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839788" y="1292453"/>
            <a:ext cx="5157787" cy="4897210"/>
          </a:xfrm>
        </p:spPr>
        <p:txBody>
          <a:bodyPr>
            <a:normAutofit/>
          </a:bodyPr>
          <a:lstStyle/>
          <a:p>
            <a:pPr marL="0" indent="0" algn="just">
              <a:buNone/>
            </a:pPr>
            <a:r>
              <a:rPr lang="ru-RU" sz="1400" b="1" i="1" dirty="0" smtClean="0">
                <a:latin typeface="Times New Roman" panose="02020603050405020304" pitchFamily="18" charset="0"/>
                <a:cs typeface="Times New Roman" panose="02020603050405020304" pitchFamily="18" charset="0"/>
              </a:rPr>
              <a:t>Познавательное </a:t>
            </a:r>
            <a:r>
              <a:rPr lang="ru-RU" sz="1400" b="1" i="1" dirty="0">
                <a:latin typeface="Times New Roman" panose="02020603050405020304" pitchFamily="18" charset="0"/>
                <a:cs typeface="Times New Roman" panose="02020603050405020304" pitchFamily="18" charset="0"/>
              </a:rPr>
              <a:t>развитие </a:t>
            </a:r>
            <a:r>
              <a:rPr lang="ru-RU" sz="1400" dirty="0">
                <a:latin typeface="Times New Roman" panose="02020603050405020304" pitchFamily="18" charset="0"/>
                <a:cs typeface="Times New Roman" panose="02020603050405020304" pitchFamily="18" charset="0"/>
              </a:rPr>
              <a:t>предполагает </a:t>
            </a:r>
            <a:r>
              <a:rPr lang="ru-RU" sz="1400" dirty="0" smtClean="0">
                <a:latin typeface="Times New Roman" panose="02020603050405020304" pitchFamily="18" charset="0"/>
                <a:cs typeface="Times New Roman" panose="02020603050405020304" pitchFamily="18" charset="0"/>
              </a:rPr>
              <a:t>развитие</a:t>
            </a:r>
          </a:p>
          <a:p>
            <a:pPr algn="just"/>
            <a:r>
              <a:rPr lang="ru-RU" sz="1400" dirty="0" smtClean="0">
                <a:latin typeface="Times New Roman" panose="02020603050405020304" pitchFamily="18" charset="0"/>
                <a:cs typeface="Times New Roman" panose="02020603050405020304" pitchFamily="18" charset="0"/>
              </a:rPr>
              <a:t>любознательности </a:t>
            </a:r>
            <a:r>
              <a:rPr lang="ru-RU" sz="1400" dirty="0">
                <a:latin typeface="Times New Roman" panose="02020603050405020304" pitchFamily="18" charset="0"/>
                <a:cs typeface="Times New Roman" panose="02020603050405020304" pitchFamily="18" charset="0"/>
              </a:rPr>
              <a:t>и познавательной </a:t>
            </a:r>
            <a:r>
              <a:rPr lang="ru-RU" sz="1400" dirty="0" smtClean="0">
                <a:latin typeface="Times New Roman" panose="02020603050405020304" pitchFamily="18" charset="0"/>
                <a:cs typeface="Times New Roman" panose="02020603050405020304" pitchFamily="18" charset="0"/>
              </a:rPr>
              <a:t>мотивации;</a:t>
            </a:r>
          </a:p>
          <a:p>
            <a:pPr algn="just"/>
            <a:r>
              <a:rPr lang="ru-RU" sz="1400" dirty="0" smtClean="0">
                <a:latin typeface="Times New Roman" panose="02020603050405020304" pitchFamily="18" charset="0"/>
                <a:cs typeface="Times New Roman" panose="02020603050405020304" pitchFamily="18" charset="0"/>
              </a:rPr>
              <a:t>формирование </a:t>
            </a:r>
            <a:r>
              <a:rPr lang="ru-RU" sz="1400" dirty="0">
                <a:latin typeface="Times New Roman" panose="02020603050405020304" pitchFamily="18" charset="0"/>
                <a:cs typeface="Times New Roman" panose="02020603050405020304" pitchFamily="18" charset="0"/>
              </a:rPr>
              <a:t>познавательных действий, становление сознания;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развитие </a:t>
            </a:r>
            <a:r>
              <a:rPr lang="ru-RU" sz="1400" dirty="0">
                <a:latin typeface="Times New Roman" panose="02020603050405020304" pitchFamily="18" charset="0"/>
                <a:cs typeface="Times New Roman" panose="02020603050405020304" pitchFamily="18" charset="0"/>
              </a:rPr>
              <a:t>воображения и творческой </a:t>
            </a:r>
            <a:r>
              <a:rPr lang="ru-RU" sz="1400" dirty="0" smtClean="0">
                <a:latin typeface="Times New Roman" panose="02020603050405020304" pitchFamily="18" charset="0"/>
                <a:cs typeface="Times New Roman" panose="02020603050405020304" pitchFamily="18" charset="0"/>
              </a:rPr>
              <a:t>активности;</a:t>
            </a:r>
          </a:p>
          <a:p>
            <a:pPr algn="just"/>
            <a:r>
              <a:rPr lang="ru-RU" sz="1400" dirty="0" smtClean="0">
                <a:latin typeface="Times New Roman" panose="02020603050405020304" pitchFamily="18" charset="0"/>
                <a:cs typeface="Times New Roman" panose="02020603050405020304" pitchFamily="18" charset="0"/>
              </a:rPr>
              <a:t>формирование </a:t>
            </a:r>
            <a:r>
              <a:rPr lang="ru-RU" sz="1400" dirty="0">
                <a:latin typeface="Times New Roman" panose="02020603050405020304" pitchFamily="18" charset="0"/>
                <a:cs typeface="Times New Roman" panose="02020603050405020304" pitchFamily="18" charset="0"/>
              </a:rPr>
              <a:t>первичных представлений о себе, других людях, объектах окружающего мира, о свойствах и отношениях объектов окружающего мира (форме, цвете, размере, материале, звучании, ритме, темпе, количестве, числе, части и целом, пространстве и времени, движении и покое, причинах и следствиях и др.), о планете Земля как общем доме людей, об особенностях её природы, многообразии стран и народов мира</a:t>
            </a:r>
            <a:r>
              <a:rPr lang="ru-RU" sz="1400" dirty="0" smtClean="0">
                <a:latin typeface="Times New Roman" panose="02020603050405020304" pitchFamily="18" charset="0"/>
                <a:cs typeface="Times New Roman" panose="02020603050405020304" pitchFamily="18" charset="0"/>
              </a:rPr>
              <a:t>.</a:t>
            </a:r>
          </a:p>
        </p:txBody>
      </p:sp>
      <p:sp>
        <p:nvSpPr>
          <p:cNvPr id="7" name="Текст 6"/>
          <p:cNvSpPr>
            <a:spLocks noGrp="1"/>
          </p:cNvSpPr>
          <p:nvPr>
            <p:ph type="body" sz="quarter" idx="3"/>
          </p:nvPr>
        </p:nvSpPr>
        <p:spPr>
          <a:xfrm>
            <a:off x="6172200" y="888521"/>
            <a:ext cx="5183188"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8 </a:t>
            </a:r>
            <a:r>
              <a:rPr lang="ru-RU" sz="20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1292452"/>
            <a:ext cx="5183188" cy="5315381"/>
          </a:xfrm>
        </p:spPr>
        <p:txBody>
          <a:bodyPr>
            <a:normAutofit fontScale="92500" lnSpcReduction="10000"/>
          </a:bodyPr>
          <a:lstStyle/>
          <a:p>
            <a:pPr marL="0" indent="0" algn="just">
              <a:buNone/>
            </a:pPr>
            <a:r>
              <a:rPr lang="ru-RU" sz="1400" b="1" i="1" dirty="0">
                <a:latin typeface="Times New Roman" panose="02020603050405020304" pitchFamily="18" charset="0"/>
                <a:cs typeface="Times New Roman" panose="02020603050405020304" pitchFamily="18" charset="0"/>
              </a:rPr>
              <a:t>Образовательная область </a:t>
            </a:r>
            <a:r>
              <a:rPr lang="ru-RU" sz="1400" b="1" i="1" dirty="0" smtClean="0">
                <a:latin typeface="Times New Roman" panose="02020603050405020304" pitchFamily="18" charset="0"/>
                <a:cs typeface="Times New Roman" panose="02020603050405020304" pitchFamily="18" charset="0"/>
              </a:rPr>
              <a:t>«Познавательное развитие» </a:t>
            </a:r>
            <a:r>
              <a:rPr lang="ru-RU" sz="1400" b="1" i="1" dirty="0">
                <a:latin typeface="Times New Roman" panose="02020603050405020304" pitchFamily="18" charset="0"/>
                <a:cs typeface="Times New Roman" panose="02020603050405020304" pitchFamily="18" charset="0"/>
              </a:rPr>
              <a:t>направлена на:</a:t>
            </a:r>
          </a:p>
          <a:p>
            <a:pPr algn="just"/>
            <a:r>
              <a:rPr lang="ru-RU" sz="1400" dirty="0">
                <a:latin typeface="Times New Roman" panose="02020603050405020304" pitchFamily="18" charset="0"/>
                <a:cs typeface="Times New Roman" panose="02020603050405020304" pitchFamily="18" charset="0"/>
              </a:rPr>
              <a:t>развитие любознательности, </a:t>
            </a:r>
            <a:r>
              <a:rPr lang="ru-RU" sz="1400" b="1" dirty="0">
                <a:solidFill>
                  <a:srgbClr val="FF0000"/>
                </a:solidFill>
                <a:latin typeface="Times New Roman" panose="02020603050405020304" pitchFamily="18" charset="0"/>
                <a:cs typeface="Times New Roman" panose="02020603050405020304" pitchFamily="18" charset="0"/>
              </a:rPr>
              <a:t>интереса и мотивации к познавательной деятельности;</a:t>
            </a:r>
          </a:p>
          <a:p>
            <a:pPr algn="just"/>
            <a:r>
              <a:rPr lang="ru-RU" sz="1400" b="1" dirty="0">
                <a:solidFill>
                  <a:srgbClr val="FF0000"/>
                </a:solidFill>
                <a:latin typeface="Times New Roman" panose="02020603050405020304" pitchFamily="18" charset="0"/>
                <a:cs typeface="Times New Roman" panose="02020603050405020304" pitchFamily="18" charset="0"/>
              </a:rPr>
              <a:t>освоение сенсорных эталонов и перцептивных (обследовательских) действий, развитие поисковых исследовательских умений, мыслительных операций, воображения и способности к творческому преобразованию объектов познания, становление сознания;</a:t>
            </a:r>
          </a:p>
          <a:p>
            <a:pPr algn="just"/>
            <a:r>
              <a:rPr lang="ru-RU" sz="1400" dirty="0">
                <a:latin typeface="Times New Roman" panose="02020603050405020304" pitchFamily="18" charset="0"/>
                <a:cs typeface="Times New Roman" panose="02020603050405020304" pitchFamily="18" charset="0"/>
              </a:rPr>
              <a:t>формирование целостной картины мира, представлений об объектах окружающего мира, их свойствах и отношениях;</a:t>
            </a:r>
          </a:p>
          <a:p>
            <a:pPr algn="just"/>
            <a:r>
              <a:rPr lang="ru-RU" sz="1400" b="1" dirty="0">
                <a:solidFill>
                  <a:srgbClr val="FF0000"/>
                </a:solidFill>
                <a:latin typeface="Times New Roman" panose="02020603050405020304" pitchFamily="18" charset="0"/>
                <a:cs typeface="Times New Roman" panose="02020603050405020304" pitchFamily="18" charset="0"/>
              </a:rPr>
              <a:t>формирование основ экологической культуры, знаний об особенностях и многообразии природы Родного края и различных континентов, о взаимосвязях внутри природных сообществ и роли человека в природе, правилах поведения в природной среде, воспитание гуманного отношения к природе;</a:t>
            </a:r>
          </a:p>
          <a:p>
            <a:pPr algn="just"/>
            <a:r>
              <a:rPr lang="ru-RU" sz="1400" b="1" dirty="0">
                <a:solidFill>
                  <a:srgbClr val="FF0000"/>
                </a:solidFill>
                <a:latin typeface="Times New Roman" panose="02020603050405020304" pitchFamily="18" charset="0"/>
                <a:cs typeface="Times New Roman" panose="02020603050405020304" pitchFamily="18" charset="0"/>
              </a:rPr>
              <a:t>формирование представлений о себе и ближайшем социальном окружении, культурно-исторических событиях, традициях и социокультурных ценностях малой родины и Отечества, многообразии стран и народов мира;</a:t>
            </a:r>
          </a:p>
          <a:p>
            <a:pPr algn="just"/>
            <a:r>
              <a:rPr lang="ru-RU" sz="1400" b="1" dirty="0">
                <a:solidFill>
                  <a:srgbClr val="FF0000"/>
                </a:solidFill>
                <a:latin typeface="Times New Roman" panose="02020603050405020304" pitchFamily="18" charset="0"/>
                <a:cs typeface="Times New Roman" panose="02020603050405020304" pitchFamily="18" charset="0"/>
              </a:rPr>
              <a:t>формирование представлений о количестве, числе, счете, величине, геометрических фигурах, пространстве, времени, математических зависимостях и отношениях этих категорий, овладение логико-математическими способами их познания;</a:t>
            </a:r>
          </a:p>
          <a:p>
            <a:pPr algn="just"/>
            <a:r>
              <a:rPr lang="ru-RU" sz="1400" b="1" dirty="0">
                <a:solidFill>
                  <a:srgbClr val="FF0000"/>
                </a:solidFill>
                <a:latin typeface="Times New Roman" panose="02020603050405020304" pitchFamily="18" charset="0"/>
                <a:cs typeface="Times New Roman" panose="02020603050405020304" pitchFamily="18" charset="0"/>
              </a:rPr>
              <a:t>формирование представлений о цифровых средствах познания окружающего мира, способах их безопасного использования.</a:t>
            </a:r>
          </a:p>
          <a:p>
            <a:pPr marL="0" indent="0" algn="just">
              <a:buNone/>
            </a:pPr>
            <a:endParaRPr lang="ru-RU"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86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419879"/>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839788" y="888521"/>
            <a:ext cx="5157787"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839788" y="1292453"/>
            <a:ext cx="5157787" cy="4897210"/>
          </a:xfrm>
        </p:spPr>
        <p:txBody>
          <a:bodyPr>
            <a:normAutofit/>
          </a:bodyPr>
          <a:lstStyle/>
          <a:p>
            <a:pPr marL="0" indent="0" algn="just">
              <a:buNone/>
            </a:pPr>
            <a:r>
              <a:rPr lang="ru-RU" sz="1400" dirty="0" smtClean="0">
                <a:latin typeface="Times New Roman" panose="02020603050405020304" pitchFamily="18" charset="0"/>
                <a:cs typeface="Times New Roman" panose="02020603050405020304" pitchFamily="18" charset="0"/>
              </a:rPr>
              <a:t> </a:t>
            </a:r>
            <a:r>
              <a:rPr lang="x-none" sz="1400" b="1" i="1" dirty="0" smtClean="0">
                <a:latin typeface="Times New Roman" panose="02020603050405020304" pitchFamily="18" charset="0"/>
                <a:cs typeface="Times New Roman" panose="02020603050405020304" pitchFamily="18" charset="0"/>
              </a:rPr>
              <a:t>Речевое </a:t>
            </a:r>
            <a:r>
              <a:rPr lang="x-none" sz="1400" b="1" i="1" dirty="0">
                <a:latin typeface="Times New Roman" panose="02020603050405020304" pitchFamily="18" charset="0"/>
                <a:cs typeface="Times New Roman" panose="02020603050405020304" pitchFamily="18" charset="0"/>
              </a:rPr>
              <a:t>развитие</a:t>
            </a:r>
            <a:r>
              <a:rPr lang="x-none" sz="1400" i="1" dirty="0">
                <a:latin typeface="Times New Roman" panose="02020603050405020304" pitchFamily="18" charset="0"/>
                <a:cs typeface="Times New Roman" panose="02020603050405020304" pitchFamily="18" charset="0"/>
              </a:rPr>
              <a:t> </a:t>
            </a:r>
            <a:r>
              <a:rPr lang="x-none" sz="1400" dirty="0">
                <a:latin typeface="Times New Roman" panose="02020603050405020304" pitchFamily="18" charset="0"/>
                <a:cs typeface="Times New Roman" panose="02020603050405020304" pitchFamily="18" charset="0"/>
              </a:rPr>
              <a:t>включает </a:t>
            </a:r>
            <a:endParaRPr lang="ru-RU" sz="1400" dirty="0" smtClean="0">
              <a:latin typeface="Times New Roman" panose="02020603050405020304" pitchFamily="18" charset="0"/>
              <a:cs typeface="Times New Roman" panose="02020603050405020304" pitchFamily="18" charset="0"/>
            </a:endParaRPr>
          </a:p>
          <a:p>
            <a:pPr algn="just"/>
            <a:r>
              <a:rPr lang="x-none" sz="1400" dirty="0" smtClean="0">
                <a:latin typeface="Times New Roman" panose="02020603050405020304" pitchFamily="18" charset="0"/>
                <a:cs typeface="Times New Roman" panose="02020603050405020304" pitchFamily="18" charset="0"/>
              </a:rPr>
              <a:t>владение </a:t>
            </a:r>
            <a:r>
              <a:rPr lang="x-none" sz="1400" dirty="0">
                <a:latin typeface="Times New Roman" panose="02020603050405020304" pitchFamily="18" charset="0"/>
                <a:cs typeface="Times New Roman" panose="02020603050405020304" pitchFamily="18" charset="0"/>
              </a:rPr>
              <a:t>речью как средством общения; </a:t>
            </a:r>
            <a:endParaRPr lang="ru-RU" sz="1400" dirty="0" smtClean="0">
              <a:latin typeface="Times New Roman" panose="02020603050405020304" pitchFamily="18" charset="0"/>
              <a:cs typeface="Times New Roman" panose="02020603050405020304" pitchFamily="18" charset="0"/>
            </a:endParaRPr>
          </a:p>
          <a:p>
            <a:pPr algn="just"/>
            <a:r>
              <a:rPr lang="x-none" sz="1400" dirty="0" smtClean="0">
                <a:latin typeface="Times New Roman" panose="02020603050405020304" pitchFamily="18" charset="0"/>
                <a:cs typeface="Times New Roman" panose="02020603050405020304" pitchFamily="18" charset="0"/>
              </a:rPr>
              <a:t>обогащение </a:t>
            </a:r>
            <a:r>
              <a:rPr lang="x-none" sz="1400" dirty="0">
                <a:latin typeface="Times New Roman" panose="02020603050405020304" pitchFamily="18" charset="0"/>
                <a:cs typeface="Times New Roman" panose="02020603050405020304" pitchFamily="18" charset="0"/>
              </a:rPr>
              <a:t>активного словаря; </a:t>
            </a:r>
            <a:endParaRPr lang="ru-RU" sz="1400" dirty="0" smtClean="0">
              <a:latin typeface="Times New Roman" panose="02020603050405020304" pitchFamily="18" charset="0"/>
              <a:cs typeface="Times New Roman" panose="02020603050405020304" pitchFamily="18" charset="0"/>
            </a:endParaRPr>
          </a:p>
          <a:p>
            <a:pPr algn="just"/>
            <a:r>
              <a:rPr lang="x-none" sz="1400" dirty="0" smtClean="0">
                <a:latin typeface="Times New Roman" panose="02020603050405020304" pitchFamily="18" charset="0"/>
                <a:cs typeface="Times New Roman" panose="02020603050405020304" pitchFamily="18" charset="0"/>
              </a:rPr>
              <a:t>развитие </a:t>
            </a:r>
            <a:r>
              <a:rPr lang="x-none" sz="1400" dirty="0">
                <a:latin typeface="Times New Roman" panose="02020603050405020304" pitchFamily="18" charset="0"/>
                <a:cs typeface="Times New Roman" panose="02020603050405020304" pitchFamily="18" charset="0"/>
              </a:rPr>
              <a:t>связной, грамматически правильной диалогической и монологической речи</a:t>
            </a:r>
            <a:r>
              <a:rPr lang="x-none" sz="1400" dirty="0" smtClean="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a:p>
            <a:pPr algn="just"/>
            <a:r>
              <a:rPr lang="x-none" sz="1400" dirty="0" smtClean="0">
                <a:latin typeface="Times New Roman" panose="02020603050405020304" pitchFamily="18" charset="0"/>
                <a:cs typeface="Times New Roman" panose="02020603050405020304" pitchFamily="18" charset="0"/>
              </a:rPr>
              <a:t> </a:t>
            </a:r>
            <a:r>
              <a:rPr lang="x-none" sz="1400" dirty="0">
                <a:latin typeface="Times New Roman" panose="02020603050405020304" pitchFamily="18" charset="0"/>
                <a:cs typeface="Times New Roman" panose="02020603050405020304" pitchFamily="18" charset="0"/>
              </a:rPr>
              <a:t>развитие звуковой и интонационной культуры речи, фонематического слуха; </a:t>
            </a:r>
            <a:endParaRPr lang="ru-RU" sz="1400" dirty="0" smtClean="0">
              <a:latin typeface="Times New Roman" panose="02020603050405020304" pitchFamily="18" charset="0"/>
              <a:cs typeface="Times New Roman" panose="02020603050405020304" pitchFamily="18" charset="0"/>
            </a:endParaRPr>
          </a:p>
          <a:p>
            <a:pPr algn="just"/>
            <a:r>
              <a:rPr lang="x-none" sz="1400" dirty="0" smtClean="0">
                <a:latin typeface="Times New Roman" panose="02020603050405020304" pitchFamily="18" charset="0"/>
                <a:cs typeface="Times New Roman" panose="02020603050405020304" pitchFamily="18" charset="0"/>
              </a:rPr>
              <a:t>формирование </a:t>
            </a:r>
            <a:r>
              <a:rPr lang="x-none" sz="1400" dirty="0">
                <a:latin typeface="Times New Roman" panose="02020603050405020304" pitchFamily="18" charset="0"/>
                <a:cs typeface="Times New Roman" panose="02020603050405020304" pitchFamily="18" charset="0"/>
              </a:rPr>
              <a:t>звуковой аналитико-синтетической </a:t>
            </a:r>
            <a:r>
              <a:rPr lang="ru-RU" sz="1400" dirty="0">
                <a:latin typeface="Times New Roman" panose="02020603050405020304" pitchFamily="18" charset="0"/>
                <a:cs typeface="Times New Roman" panose="02020603050405020304" pitchFamily="18" charset="0"/>
              </a:rPr>
              <a:t>активности </a:t>
            </a:r>
            <a:r>
              <a:rPr lang="x-none" sz="1400" dirty="0">
                <a:latin typeface="Times New Roman" panose="02020603050405020304" pitchFamily="18" charset="0"/>
                <a:cs typeface="Times New Roman" panose="02020603050405020304" pitchFamily="18" charset="0"/>
              </a:rPr>
              <a:t>как предпосылки обучения грамоте.</a:t>
            </a:r>
            <a:endParaRPr lang="ru-RU" sz="1400" dirty="0">
              <a:latin typeface="Times New Roman" panose="02020603050405020304" pitchFamily="18" charset="0"/>
              <a:cs typeface="Times New Roman" panose="02020603050405020304" pitchFamily="18" charset="0"/>
            </a:endParaRPr>
          </a:p>
          <a:p>
            <a:pPr marL="0" indent="0" algn="just">
              <a:buNone/>
            </a:pPr>
            <a:endParaRPr lang="ru-RU" sz="14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888521"/>
            <a:ext cx="5183188"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8 </a:t>
            </a:r>
            <a:r>
              <a:rPr lang="ru-RU" sz="20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1292452"/>
            <a:ext cx="5183188" cy="5315381"/>
          </a:xfrm>
        </p:spPr>
        <p:txBody>
          <a:bodyPr>
            <a:normAutofit/>
          </a:bodyPr>
          <a:lstStyle/>
          <a:p>
            <a:pPr marL="0" indent="0" algn="just">
              <a:buNone/>
            </a:pPr>
            <a:r>
              <a:rPr lang="ru-RU" sz="1400" dirty="0">
                <a:latin typeface="Times New Roman" panose="02020603050405020304" pitchFamily="18" charset="0"/>
                <a:cs typeface="Times New Roman" panose="02020603050405020304" pitchFamily="18" charset="0"/>
              </a:rPr>
              <a:t> </a:t>
            </a:r>
            <a:r>
              <a:rPr lang="ru-RU" sz="1400" b="1" i="1" dirty="0">
                <a:latin typeface="Times New Roman" panose="02020603050405020304" pitchFamily="18" charset="0"/>
                <a:cs typeface="Times New Roman" panose="02020603050405020304" pitchFamily="18" charset="0"/>
              </a:rPr>
              <a:t>Образовательная область </a:t>
            </a:r>
            <a:r>
              <a:rPr lang="ru-RU" sz="1400" b="1" i="1" dirty="0" smtClean="0">
                <a:latin typeface="Times New Roman" panose="02020603050405020304" pitchFamily="18" charset="0"/>
                <a:cs typeface="Times New Roman" panose="02020603050405020304" pitchFamily="18" charset="0"/>
              </a:rPr>
              <a:t>«Речевое развитие» </a:t>
            </a:r>
            <a:r>
              <a:rPr lang="ru-RU" sz="1400" b="1" i="1" dirty="0">
                <a:latin typeface="Times New Roman" panose="02020603050405020304" pitchFamily="18" charset="0"/>
                <a:cs typeface="Times New Roman" panose="02020603050405020304" pitchFamily="18" charset="0"/>
              </a:rPr>
              <a:t>включает:</a:t>
            </a:r>
          </a:p>
          <a:p>
            <a:pPr algn="just"/>
            <a:r>
              <a:rPr lang="ru-RU" sz="1400" dirty="0">
                <a:latin typeface="Times New Roman" panose="02020603050405020304" pitchFamily="18" charset="0"/>
                <a:cs typeface="Times New Roman" panose="02020603050405020304" pitchFamily="18" charset="0"/>
              </a:rPr>
              <a:t>владение речью </a:t>
            </a:r>
            <a:r>
              <a:rPr lang="ru-RU" sz="1400" b="1" dirty="0">
                <a:solidFill>
                  <a:srgbClr val="FF0000"/>
                </a:solidFill>
                <a:latin typeface="Times New Roman" panose="02020603050405020304" pitchFamily="18" charset="0"/>
                <a:cs typeface="Times New Roman" panose="02020603050405020304" pitchFamily="18" charset="0"/>
              </a:rPr>
              <a:t>как средством коммуникации, познания и самовыражения;</a:t>
            </a:r>
          </a:p>
          <a:p>
            <a:pPr algn="just"/>
            <a:r>
              <a:rPr lang="ru-RU" sz="1400" b="1" dirty="0">
                <a:solidFill>
                  <a:srgbClr val="FF0000"/>
                </a:solidFill>
                <a:latin typeface="Times New Roman" panose="02020603050405020304" pitchFamily="18" charset="0"/>
                <a:cs typeface="Times New Roman" panose="02020603050405020304" pitchFamily="18" charset="0"/>
              </a:rPr>
              <a:t>формирование правильного звукопроизношения</a:t>
            </a:r>
            <a:r>
              <a:rPr lang="ru-RU" sz="1400" dirty="0">
                <a:latin typeface="Times New Roman" panose="02020603050405020304" pitchFamily="18" charset="0"/>
                <a:cs typeface="Times New Roman" panose="02020603050405020304" pitchFamily="18" charset="0"/>
              </a:rPr>
              <a:t>;</a:t>
            </a:r>
          </a:p>
          <a:p>
            <a:pPr algn="just"/>
            <a:r>
              <a:rPr lang="ru-RU" sz="1400" dirty="0">
                <a:latin typeface="Times New Roman" panose="02020603050405020304" pitchFamily="18" charset="0"/>
                <a:cs typeface="Times New Roman" panose="02020603050405020304" pitchFamily="18" charset="0"/>
              </a:rPr>
              <a:t>развитие звуковой и интонационной культуры речи;</a:t>
            </a:r>
          </a:p>
          <a:p>
            <a:pPr algn="just"/>
            <a:r>
              <a:rPr lang="ru-RU" sz="1400" dirty="0">
                <a:latin typeface="Times New Roman" panose="02020603050405020304" pitchFamily="18" charset="0"/>
                <a:cs typeface="Times New Roman" panose="02020603050405020304" pitchFamily="18" charset="0"/>
              </a:rPr>
              <a:t>развитие фонематического слуха;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обогащение </a:t>
            </a:r>
            <a:r>
              <a:rPr lang="ru-RU" sz="1400" dirty="0">
                <a:latin typeface="Times New Roman" panose="02020603050405020304" pitchFamily="18" charset="0"/>
                <a:cs typeface="Times New Roman" panose="02020603050405020304" pitchFamily="18" charset="0"/>
              </a:rPr>
              <a:t>активного и </a:t>
            </a:r>
            <a:r>
              <a:rPr lang="ru-RU" sz="1400" b="1" dirty="0">
                <a:solidFill>
                  <a:srgbClr val="FF0000"/>
                </a:solidFill>
                <a:latin typeface="Times New Roman" panose="02020603050405020304" pitchFamily="18" charset="0"/>
                <a:cs typeface="Times New Roman" panose="02020603050405020304" pitchFamily="18" charset="0"/>
              </a:rPr>
              <a:t>пассивного словарного запаса;</a:t>
            </a:r>
          </a:p>
          <a:p>
            <a:pPr algn="just"/>
            <a:r>
              <a:rPr lang="ru-RU" sz="1400" dirty="0">
                <a:latin typeface="Times New Roman" panose="02020603050405020304" pitchFamily="18" charset="0"/>
                <a:cs typeface="Times New Roman" panose="02020603050405020304" pitchFamily="18" charset="0"/>
              </a:rPr>
              <a:t>развитие грамматически правильной и связной речи (диалогической и монологической);</a:t>
            </a:r>
          </a:p>
          <a:p>
            <a:pPr algn="just"/>
            <a:r>
              <a:rPr lang="ru-RU" sz="1400" b="1" dirty="0">
                <a:solidFill>
                  <a:srgbClr val="FF0000"/>
                </a:solidFill>
                <a:latin typeface="Times New Roman" panose="02020603050405020304" pitchFamily="18" charset="0"/>
                <a:cs typeface="Times New Roman" panose="02020603050405020304" pitchFamily="18" charset="0"/>
              </a:rPr>
              <a:t>ознакомление с литературными произведениями различных жанров (фольклор, художественная и познавательная литература), формирование их осмысленного восприятия;</a:t>
            </a:r>
          </a:p>
          <a:p>
            <a:pPr algn="just"/>
            <a:r>
              <a:rPr lang="ru-RU" sz="1400" b="1" dirty="0">
                <a:solidFill>
                  <a:srgbClr val="FF0000"/>
                </a:solidFill>
                <a:latin typeface="Times New Roman" panose="02020603050405020304" pitchFamily="18" charset="0"/>
                <a:cs typeface="Times New Roman" panose="02020603050405020304" pitchFamily="18" charset="0"/>
              </a:rPr>
              <a:t>развитие речевого творчества;</a:t>
            </a:r>
          </a:p>
          <a:p>
            <a:pPr algn="just"/>
            <a:r>
              <a:rPr lang="ru-RU" sz="1400" dirty="0">
                <a:latin typeface="Times New Roman" panose="02020603050405020304" pitchFamily="18" charset="0"/>
                <a:cs typeface="Times New Roman" panose="02020603050405020304" pitchFamily="18" charset="0"/>
              </a:rPr>
              <a:t>формирование предпосылок к обучению грамоте.</a:t>
            </a:r>
          </a:p>
          <a:p>
            <a:pPr algn="just"/>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721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419879"/>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839788" y="888521"/>
            <a:ext cx="5157787"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839788" y="1292453"/>
            <a:ext cx="5157787" cy="4897210"/>
          </a:xfrm>
        </p:spPr>
        <p:txBody>
          <a:bodyPr>
            <a:normAutofit/>
          </a:bodyPr>
          <a:lstStyle/>
          <a:p>
            <a:pPr marL="0" indent="0" algn="just">
              <a:buNone/>
            </a:pPr>
            <a:r>
              <a:rPr lang="ru-RU" sz="1400" b="1" i="1" dirty="0" smtClean="0">
                <a:latin typeface="Times New Roman" panose="02020603050405020304" pitchFamily="18" charset="0"/>
                <a:cs typeface="Times New Roman" panose="02020603050405020304" pitchFamily="18" charset="0"/>
              </a:rPr>
              <a:t>Художественно-эстетическое </a:t>
            </a:r>
            <a:r>
              <a:rPr lang="ru-RU" sz="1400" b="1" i="1" dirty="0">
                <a:latin typeface="Times New Roman" panose="02020603050405020304" pitchFamily="18" charset="0"/>
                <a:cs typeface="Times New Roman" panose="02020603050405020304" pitchFamily="18" charset="0"/>
              </a:rPr>
              <a:t>развитие </a:t>
            </a:r>
            <a:r>
              <a:rPr lang="ru-RU" sz="1400" b="1" i="1" dirty="0" smtClean="0">
                <a:latin typeface="Times New Roman" panose="02020603050405020304" pitchFamily="18" charset="0"/>
                <a:cs typeface="Times New Roman" panose="02020603050405020304" pitchFamily="18" charset="0"/>
              </a:rPr>
              <a:t>предполагает</a:t>
            </a:r>
          </a:p>
          <a:p>
            <a:pPr algn="just"/>
            <a:r>
              <a:rPr lang="ru-RU" sz="1400" dirty="0" smtClean="0">
                <a:latin typeface="Times New Roman" panose="02020603050405020304" pitchFamily="18" charset="0"/>
                <a:cs typeface="Times New Roman" panose="02020603050405020304" pitchFamily="18" charset="0"/>
              </a:rPr>
              <a:t>развитие </a:t>
            </a:r>
            <a:r>
              <a:rPr lang="ru-RU" sz="1400" dirty="0">
                <a:latin typeface="Times New Roman" panose="02020603050405020304" pitchFamily="18" charset="0"/>
                <a:cs typeface="Times New Roman" panose="02020603050405020304" pitchFamily="18" charset="0"/>
              </a:rPr>
              <a:t>предпосылок ценностно-смыслового восприятия и понимания произведений искусства (словесного, музыкального, изобразительного), мира </a:t>
            </a:r>
            <a:r>
              <a:rPr lang="ru-RU" sz="1400" dirty="0" smtClean="0">
                <a:latin typeface="Times New Roman" panose="02020603050405020304" pitchFamily="18" charset="0"/>
                <a:cs typeface="Times New Roman" panose="02020603050405020304" pitchFamily="18" charset="0"/>
              </a:rPr>
              <a:t>природы;</a:t>
            </a:r>
          </a:p>
          <a:p>
            <a:pPr algn="just"/>
            <a:r>
              <a:rPr lang="ru-RU" sz="1400" dirty="0" smtClean="0">
                <a:latin typeface="Times New Roman" panose="02020603050405020304" pitchFamily="18" charset="0"/>
                <a:cs typeface="Times New Roman" panose="02020603050405020304" pitchFamily="18" charset="0"/>
              </a:rPr>
              <a:t>становление </a:t>
            </a:r>
            <a:r>
              <a:rPr lang="ru-RU" sz="1400" dirty="0">
                <a:latin typeface="Times New Roman" panose="02020603050405020304" pitchFamily="18" charset="0"/>
                <a:cs typeface="Times New Roman" panose="02020603050405020304" pitchFamily="18" charset="0"/>
              </a:rPr>
              <a:t>эстетического отношения к окружающему </a:t>
            </a:r>
            <a:r>
              <a:rPr lang="ru-RU" sz="1400" dirty="0" smtClean="0">
                <a:latin typeface="Times New Roman" panose="02020603050405020304" pitchFamily="18" charset="0"/>
                <a:cs typeface="Times New Roman" panose="02020603050405020304" pitchFamily="18" charset="0"/>
              </a:rPr>
              <a:t>миру;</a:t>
            </a:r>
          </a:p>
          <a:p>
            <a:pPr algn="just"/>
            <a:r>
              <a:rPr lang="ru-RU" sz="1400" dirty="0" smtClean="0">
                <a:latin typeface="Times New Roman" panose="02020603050405020304" pitchFamily="18" charset="0"/>
                <a:cs typeface="Times New Roman" panose="02020603050405020304" pitchFamily="18" charset="0"/>
              </a:rPr>
              <a:t>формирование </a:t>
            </a:r>
            <a:r>
              <a:rPr lang="ru-RU" sz="1400" dirty="0">
                <a:latin typeface="Times New Roman" panose="02020603050405020304" pitchFamily="18" charset="0"/>
                <a:cs typeface="Times New Roman" panose="02020603050405020304" pitchFamily="18" charset="0"/>
              </a:rPr>
              <a:t>элементарных представлений о видах искусства;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восприятие </a:t>
            </a:r>
            <a:r>
              <a:rPr lang="ru-RU" sz="1400" dirty="0">
                <a:latin typeface="Times New Roman" panose="02020603050405020304" pitchFamily="18" charset="0"/>
                <a:cs typeface="Times New Roman" panose="02020603050405020304" pitchFamily="18" charset="0"/>
              </a:rPr>
              <a:t>музыки, художественной литературы, фольклора; стимулирование сопереживания персонажам художественных произведений;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реализацию </a:t>
            </a:r>
            <a:r>
              <a:rPr lang="ru-RU" sz="1400" dirty="0">
                <a:latin typeface="Times New Roman" panose="02020603050405020304" pitchFamily="18" charset="0"/>
                <a:cs typeface="Times New Roman" panose="02020603050405020304" pitchFamily="18" charset="0"/>
              </a:rPr>
              <a:t>самостоятельной творческой деятельности детей (изобразительной, конструктивно-модельной, музыкальной,  и др</a:t>
            </a:r>
            <a:r>
              <a:rPr lang="ru-RU" sz="1400" dirty="0" smtClean="0">
                <a:latin typeface="Times New Roman" panose="02020603050405020304" pitchFamily="18" charset="0"/>
                <a:cs typeface="Times New Roman" panose="02020603050405020304" pitchFamily="18" charset="0"/>
              </a:rPr>
              <a:t>.).</a:t>
            </a:r>
          </a:p>
          <a:p>
            <a:pPr algn="just"/>
            <a:endParaRPr lang="ru-RU" sz="1400" dirty="0"/>
          </a:p>
          <a:p>
            <a:pPr algn="just"/>
            <a:endParaRPr lang="ru-RU" sz="14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888521"/>
            <a:ext cx="5183188"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8 </a:t>
            </a:r>
            <a:r>
              <a:rPr lang="ru-RU" sz="20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1292452"/>
            <a:ext cx="5183188" cy="5315381"/>
          </a:xfrm>
        </p:spPr>
        <p:txBody>
          <a:bodyPr>
            <a:normAutofit fontScale="92500"/>
          </a:bodyPr>
          <a:lstStyle/>
          <a:p>
            <a:pPr marL="0" indent="0" algn="just">
              <a:buNone/>
            </a:pPr>
            <a:r>
              <a:rPr lang="ru-RU" sz="1400" b="1" i="1" dirty="0">
                <a:latin typeface="Times New Roman" panose="02020603050405020304" pitchFamily="18" charset="0"/>
                <a:cs typeface="Times New Roman" panose="02020603050405020304" pitchFamily="18" charset="0"/>
              </a:rPr>
              <a:t>Образовательная область </a:t>
            </a:r>
            <a:r>
              <a:rPr lang="ru-RU" sz="1400" b="1" i="1" dirty="0" smtClean="0">
                <a:latin typeface="Times New Roman" panose="02020603050405020304" pitchFamily="18" charset="0"/>
                <a:cs typeface="Times New Roman" panose="02020603050405020304" pitchFamily="18" charset="0"/>
              </a:rPr>
              <a:t>«Художественно-эстетическое развитие» </a:t>
            </a:r>
            <a:r>
              <a:rPr lang="ru-RU" sz="1400" b="1" i="1" dirty="0">
                <a:latin typeface="Times New Roman" panose="02020603050405020304" pitchFamily="18" charset="0"/>
                <a:cs typeface="Times New Roman" panose="02020603050405020304" pitchFamily="18" charset="0"/>
              </a:rPr>
              <a:t>предполагает:</a:t>
            </a:r>
          </a:p>
          <a:p>
            <a:pPr algn="just"/>
            <a:r>
              <a:rPr lang="ru-RU" sz="1400" dirty="0">
                <a:latin typeface="Times New Roman" panose="02020603050405020304" pitchFamily="18" charset="0"/>
                <a:cs typeface="Times New Roman" panose="02020603050405020304" pitchFamily="18" charset="0"/>
              </a:rPr>
              <a:t>развитие предпосылок ценностно-смыслового восприятия и понимания мира природы и произведений искусства (словесного, музыкального, изобразительного);</a:t>
            </a:r>
          </a:p>
          <a:p>
            <a:pPr algn="just"/>
            <a:r>
              <a:rPr lang="ru-RU" sz="1400" dirty="0">
                <a:latin typeface="Times New Roman" panose="02020603050405020304" pitchFamily="18" charset="0"/>
                <a:cs typeface="Times New Roman" panose="02020603050405020304" pitchFamily="18" charset="0"/>
              </a:rPr>
              <a:t>становление эстетического и </a:t>
            </a:r>
            <a:r>
              <a:rPr lang="ru-RU" sz="1400" b="1" dirty="0">
                <a:solidFill>
                  <a:srgbClr val="FF0000"/>
                </a:solidFill>
                <a:latin typeface="Times New Roman" panose="02020603050405020304" pitchFamily="18" charset="0"/>
                <a:cs typeface="Times New Roman" panose="02020603050405020304" pitchFamily="18" charset="0"/>
              </a:rPr>
              <a:t>эмоционально-нравственного отношения к окружающему миру, воспитание эстетического вкуса;</a:t>
            </a:r>
          </a:p>
          <a:p>
            <a:pPr algn="just"/>
            <a:r>
              <a:rPr lang="ru-RU" sz="1400" dirty="0">
                <a:latin typeface="Times New Roman" panose="02020603050405020304" pitchFamily="18" charset="0"/>
                <a:cs typeface="Times New Roman" panose="02020603050405020304" pitchFamily="18" charset="0"/>
              </a:rPr>
              <a:t>формирование элементарных представлений о видах искусства (музыка, живопись, театр, народное искусство и другое);</a:t>
            </a:r>
          </a:p>
          <a:p>
            <a:pPr algn="just"/>
            <a:r>
              <a:rPr lang="ru-RU" sz="1400" b="1" dirty="0">
                <a:solidFill>
                  <a:srgbClr val="FF0000"/>
                </a:solidFill>
                <a:latin typeface="Times New Roman" panose="02020603050405020304" pitchFamily="18" charset="0"/>
                <a:cs typeface="Times New Roman" panose="02020603050405020304" pitchFamily="18" charset="0"/>
              </a:rPr>
              <a:t>формирование художественных умений и навыков в разных видах деятельности (рисовании, лепке, аппликации, художественном конструировании, пении, игре на детских музыкальных инструментах, музыкально-ритмических движениях, словесном творчестве и другое</a:t>
            </a:r>
            <a:r>
              <a:rPr lang="ru-RU" sz="1400" dirty="0">
                <a:latin typeface="Times New Roman" panose="02020603050405020304" pitchFamily="18" charset="0"/>
                <a:cs typeface="Times New Roman" panose="02020603050405020304" pitchFamily="18" charset="0"/>
              </a:rPr>
              <a:t>);</a:t>
            </a:r>
          </a:p>
          <a:p>
            <a:pPr algn="just"/>
            <a:r>
              <a:rPr lang="ru-RU" sz="1400" b="1" dirty="0">
                <a:solidFill>
                  <a:srgbClr val="FF0000"/>
                </a:solidFill>
                <a:latin typeface="Times New Roman" panose="02020603050405020304" pitchFamily="18" charset="0"/>
                <a:cs typeface="Times New Roman" panose="02020603050405020304" pitchFamily="18" charset="0"/>
              </a:rPr>
              <a:t>освоение разнообразных средств художественной выразительности в различных видах искусства;</a:t>
            </a:r>
          </a:p>
          <a:p>
            <a:pPr algn="just"/>
            <a:r>
              <a:rPr lang="ru-RU" sz="1400" b="1" dirty="0">
                <a:solidFill>
                  <a:srgbClr val="FF0000"/>
                </a:solidFill>
                <a:latin typeface="Times New Roman" panose="02020603050405020304" pitchFamily="18" charset="0"/>
                <a:cs typeface="Times New Roman" panose="02020603050405020304" pitchFamily="18" charset="0"/>
              </a:rPr>
              <a:t>реализацию художественно-творческих способностей ребенка в повседневной жизни и различных видах досуговой деятельности (праздники, развлечения и другое);</a:t>
            </a:r>
          </a:p>
          <a:p>
            <a:pPr algn="just"/>
            <a:r>
              <a:rPr lang="ru-RU" sz="1400" b="1" dirty="0">
                <a:solidFill>
                  <a:srgbClr val="FF0000"/>
                </a:solidFill>
                <a:latin typeface="Times New Roman" panose="02020603050405020304" pitchFamily="18" charset="0"/>
                <a:cs typeface="Times New Roman" panose="02020603050405020304" pitchFamily="18" charset="0"/>
              </a:rPr>
              <a:t>развитие и поддержку самостоятельной творческой деятельности детей (изобразительной, конструктивной, музыкальной, художественно-речевой, театрализованной и другое).</a:t>
            </a:r>
          </a:p>
          <a:p>
            <a:pPr marL="0" indent="0" algn="just">
              <a:buNone/>
            </a:pP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19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419879"/>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839788" y="888521"/>
            <a:ext cx="5157787"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839788" y="1292453"/>
            <a:ext cx="5157787" cy="4897210"/>
          </a:xfrm>
        </p:spPr>
        <p:txBody>
          <a:bodyPr>
            <a:normAutofit/>
          </a:bodyPr>
          <a:lstStyle/>
          <a:p>
            <a:pPr marL="0" indent="0" algn="just">
              <a:buNone/>
            </a:pPr>
            <a:r>
              <a:rPr lang="x-none" sz="1400" b="1" i="1" dirty="0" smtClean="0">
                <a:latin typeface="Times New Roman" panose="02020603050405020304" pitchFamily="18" charset="0"/>
                <a:cs typeface="Times New Roman" panose="02020603050405020304" pitchFamily="18" charset="0"/>
              </a:rPr>
              <a:t>Физическое развитие включает </a:t>
            </a:r>
            <a:r>
              <a:rPr lang="x-none" sz="1400" dirty="0" smtClean="0">
                <a:latin typeface="Times New Roman" panose="02020603050405020304" pitchFamily="18" charset="0"/>
                <a:cs typeface="Times New Roman" panose="02020603050405020304" pitchFamily="18" charset="0"/>
              </a:rPr>
              <a:t>приобретение опыта в следующих видах </a:t>
            </a:r>
            <a:r>
              <a:rPr lang="ru-RU" sz="1400" dirty="0" smtClean="0">
                <a:latin typeface="Times New Roman" panose="02020603050405020304" pitchFamily="18" charset="0"/>
                <a:cs typeface="Times New Roman" panose="02020603050405020304" pitchFamily="18" charset="0"/>
              </a:rPr>
              <a:t>поведения детей</a:t>
            </a:r>
            <a:r>
              <a:rPr lang="x-none" sz="1400" dirty="0" smtClean="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algn="just"/>
            <a:r>
              <a:rPr lang="x-none" sz="1400" dirty="0" smtClean="0">
                <a:latin typeface="Times New Roman" panose="02020603050405020304" pitchFamily="18" charset="0"/>
                <a:cs typeface="Times New Roman" panose="02020603050405020304" pitchFamily="18" charset="0"/>
              </a:rPr>
              <a:t>двигательно</a:t>
            </a:r>
            <a:r>
              <a:rPr lang="ru-RU" sz="1400" dirty="0" smtClean="0">
                <a:latin typeface="Times New Roman" panose="02020603050405020304" pitchFamily="18" charset="0"/>
                <a:cs typeface="Times New Roman" panose="02020603050405020304" pitchFamily="18" charset="0"/>
              </a:rPr>
              <a:t>м</a:t>
            </a:r>
            <a:r>
              <a:rPr lang="x-none" sz="1400" dirty="0" smtClean="0">
                <a:latin typeface="Times New Roman" panose="02020603050405020304" pitchFamily="18" charset="0"/>
                <a:cs typeface="Times New Roman" panose="02020603050405020304" pitchFamily="18" charset="0"/>
              </a:rPr>
              <a:t>, в том числе связанно</a:t>
            </a:r>
            <a:r>
              <a:rPr lang="ru-RU" sz="1400" dirty="0" smtClean="0">
                <a:latin typeface="Times New Roman" panose="02020603050405020304" pitchFamily="18" charset="0"/>
                <a:cs typeface="Times New Roman" panose="02020603050405020304" pitchFamily="18" charset="0"/>
              </a:rPr>
              <a:t>м</a:t>
            </a:r>
            <a:r>
              <a:rPr lang="x-none" sz="1400" dirty="0" smtClean="0">
                <a:latin typeface="Times New Roman" panose="02020603050405020304" pitchFamily="18" charset="0"/>
                <a:cs typeface="Times New Roman" panose="02020603050405020304" pitchFamily="18" charset="0"/>
              </a:rPr>
              <a:t> с выполнением упражнений, направленных на развитие таких физических качеств, как координация и гибкость; </a:t>
            </a:r>
            <a:endParaRPr lang="ru-RU" sz="1400" dirty="0" smtClean="0">
              <a:latin typeface="Times New Roman" panose="02020603050405020304" pitchFamily="18" charset="0"/>
              <a:cs typeface="Times New Roman" panose="02020603050405020304" pitchFamily="18" charset="0"/>
            </a:endParaRPr>
          </a:p>
          <a:p>
            <a:pPr algn="just"/>
            <a:r>
              <a:rPr lang="x-none" sz="1400" dirty="0" smtClean="0">
                <a:latin typeface="Times New Roman" panose="02020603050405020304" pitchFamily="18" charset="0"/>
                <a:cs typeface="Times New Roman" panose="02020603050405020304" pitchFamily="18" charset="0"/>
              </a:rPr>
              <a:t>способствующих правильному формированию опорно-двигательной системы организма, развитию равновесия, координации движения, крупной и мелкой моторики обеих рук, а также с правильным, не наносящем ущерба организму, выполнением основных движений (ходьба, бег, мягкие прыжки, повороты в обе стороны), формирование начальных представлений о некоторых  видах спорта, овладение подвижными играми с правилами; </a:t>
            </a:r>
            <a:endParaRPr lang="ru-RU" sz="1400" dirty="0" smtClean="0">
              <a:latin typeface="Times New Roman" panose="02020603050405020304" pitchFamily="18" charset="0"/>
              <a:cs typeface="Times New Roman" panose="02020603050405020304" pitchFamily="18" charset="0"/>
            </a:endParaRPr>
          </a:p>
          <a:p>
            <a:pPr algn="just"/>
            <a:r>
              <a:rPr lang="x-none" sz="1400" dirty="0" smtClean="0">
                <a:latin typeface="Times New Roman" panose="02020603050405020304" pitchFamily="18" charset="0"/>
                <a:cs typeface="Times New Roman" panose="02020603050405020304" pitchFamily="18" charset="0"/>
              </a:rPr>
              <a:t>становление целенаправленности и саморегуляции в двигательной сфере;</a:t>
            </a:r>
            <a:endParaRPr lang="ru-RU" sz="1400" dirty="0" smtClean="0">
              <a:latin typeface="Times New Roman" panose="02020603050405020304" pitchFamily="18" charset="0"/>
              <a:cs typeface="Times New Roman" panose="02020603050405020304" pitchFamily="18" charset="0"/>
            </a:endParaRPr>
          </a:p>
          <a:p>
            <a:pPr algn="just"/>
            <a:r>
              <a:rPr lang="x-none" sz="1400" dirty="0" smtClean="0">
                <a:latin typeface="Times New Roman" panose="02020603050405020304" pitchFamily="18" charset="0"/>
                <a:cs typeface="Times New Roman" panose="02020603050405020304" pitchFamily="18" charset="0"/>
              </a:rPr>
              <a:t> овладение элементарными нормами и правилами здорового образа жизни (в питании, двигательном режиме, закаливании, при формировании полезных привычек и др.).</a:t>
            </a:r>
            <a:endParaRPr lang="ru-RU" sz="1400" dirty="0" smtClean="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888521"/>
            <a:ext cx="5183188"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8 </a:t>
            </a:r>
            <a:r>
              <a:rPr lang="ru-RU" sz="20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1292452"/>
            <a:ext cx="5183188" cy="5315381"/>
          </a:xfrm>
        </p:spPr>
        <p:txBody>
          <a:bodyPr>
            <a:normAutofit fontScale="92500" lnSpcReduction="10000"/>
          </a:bodyPr>
          <a:lstStyle/>
          <a:p>
            <a:pPr marL="0" indent="0" algn="just">
              <a:buNone/>
            </a:pPr>
            <a:r>
              <a:rPr lang="ru-RU" sz="1400" b="1" i="1" dirty="0">
                <a:latin typeface="Times New Roman" panose="02020603050405020304" pitchFamily="18" charset="0"/>
                <a:cs typeface="Times New Roman" panose="02020603050405020304" pitchFamily="18" charset="0"/>
              </a:rPr>
              <a:t>Образовательная область </a:t>
            </a:r>
            <a:r>
              <a:rPr lang="ru-RU" sz="1400" b="1" i="1" dirty="0" smtClean="0">
                <a:latin typeface="Times New Roman" panose="02020603050405020304" pitchFamily="18" charset="0"/>
                <a:cs typeface="Times New Roman" panose="02020603050405020304" pitchFamily="18" charset="0"/>
              </a:rPr>
              <a:t>«Физическое развитие» </a:t>
            </a:r>
            <a:r>
              <a:rPr lang="ru-RU" sz="1400" b="1" i="1" dirty="0">
                <a:latin typeface="Times New Roman" panose="02020603050405020304" pitchFamily="18" charset="0"/>
                <a:cs typeface="Times New Roman" panose="02020603050405020304" pitchFamily="18" charset="0"/>
              </a:rPr>
              <a:t>предусматривает:</a:t>
            </a:r>
          </a:p>
          <a:p>
            <a:pPr algn="just"/>
            <a:r>
              <a:rPr lang="ru-RU" sz="1400" dirty="0">
                <a:latin typeface="Times New Roman" panose="02020603050405020304" pitchFamily="18" charset="0"/>
                <a:cs typeface="Times New Roman" panose="02020603050405020304" pitchFamily="18" charset="0"/>
              </a:rPr>
              <a:t>приобретение ребенком двигательного опыта в различных видах деятельности детей, </a:t>
            </a:r>
            <a:r>
              <a:rPr lang="ru-RU" sz="1400" b="1" dirty="0">
                <a:solidFill>
                  <a:srgbClr val="FF0000"/>
                </a:solidFill>
                <a:latin typeface="Times New Roman" panose="02020603050405020304" pitchFamily="18" charset="0"/>
                <a:cs typeface="Times New Roman" panose="02020603050405020304" pitchFamily="18" charset="0"/>
              </a:rPr>
              <a:t>развитие психофизических качеств </a:t>
            </a:r>
            <a:r>
              <a:rPr lang="ru-RU" sz="1400" dirty="0">
                <a:latin typeface="Times New Roman" panose="02020603050405020304" pitchFamily="18" charset="0"/>
                <a:cs typeface="Times New Roman" panose="02020603050405020304" pitchFamily="18" charset="0"/>
              </a:rPr>
              <a:t>(быстрота, сила, ловкость, выносливость, гибкость), </a:t>
            </a:r>
            <a:r>
              <a:rPr lang="ru-RU" sz="1400" b="1" dirty="0">
                <a:solidFill>
                  <a:srgbClr val="FF0000"/>
                </a:solidFill>
                <a:latin typeface="Times New Roman" panose="02020603050405020304" pitchFamily="18" charset="0"/>
                <a:cs typeface="Times New Roman" panose="02020603050405020304" pitchFamily="18" charset="0"/>
              </a:rPr>
              <a:t>координационных способностей, крупных групп мышц и мелкой моторики</a:t>
            </a:r>
            <a:r>
              <a:rPr lang="ru-RU" sz="1400" dirty="0">
                <a:latin typeface="Times New Roman" panose="02020603050405020304" pitchFamily="18" charset="0"/>
                <a:cs typeface="Times New Roman" panose="02020603050405020304" pitchFamily="18" charset="0"/>
              </a:rPr>
              <a:t>;</a:t>
            </a:r>
          </a:p>
          <a:p>
            <a:pPr algn="just"/>
            <a:r>
              <a:rPr lang="ru-RU" sz="1400" dirty="0">
                <a:latin typeface="Times New Roman" panose="02020603050405020304" pitchFamily="18" charset="0"/>
                <a:cs typeface="Times New Roman" panose="02020603050405020304" pitchFamily="18" charset="0"/>
              </a:rPr>
              <a:t>формирование опорно-двигательного аппарата, развитие равновесия, глазомера, ориентировки в пространстве;</a:t>
            </a:r>
          </a:p>
          <a:p>
            <a:pPr algn="just"/>
            <a:r>
              <a:rPr lang="ru-RU" sz="1400" dirty="0">
                <a:latin typeface="Times New Roman" panose="02020603050405020304" pitchFamily="18" charset="0"/>
                <a:cs typeface="Times New Roman" panose="02020603050405020304" pitchFamily="18" charset="0"/>
              </a:rPr>
              <a:t>овладение основными движениями (метание, ползание, лазанье, ходьба, бег, прыжки);</a:t>
            </a:r>
          </a:p>
          <a:p>
            <a:pPr algn="just"/>
            <a:r>
              <a:rPr lang="ru-RU" sz="1400" b="1" dirty="0">
                <a:solidFill>
                  <a:srgbClr val="FF0000"/>
                </a:solidFill>
                <a:latin typeface="Times New Roman" panose="02020603050405020304" pitchFamily="18" charset="0"/>
                <a:cs typeface="Times New Roman" panose="02020603050405020304" pitchFamily="18" charset="0"/>
              </a:rPr>
              <a:t>обучение общеразвивающим упражнениям, музыкально-ритмическим движениям, подвижным играм, спортивным упражнениям и элементам спортивных игр (баскетбол, футбол, хоккей, бадминтон, настольный теннис, городки, кегли и другое);</a:t>
            </a:r>
          </a:p>
          <a:p>
            <a:pPr algn="just"/>
            <a:r>
              <a:rPr lang="ru-RU" sz="1400" b="1" dirty="0">
                <a:solidFill>
                  <a:srgbClr val="FF0000"/>
                </a:solidFill>
                <a:latin typeface="Times New Roman" panose="02020603050405020304" pitchFamily="18" charset="0"/>
                <a:cs typeface="Times New Roman" panose="02020603050405020304" pitchFamily="18" charset="0"/>
              </a:rPr>
              <a:t>воспитание нравственно-волевых качеств (воля, смелость, выдержка и другое);</a:t>
            </a:r>
          </a:p>
          <a:p>
            <a:pPr algn="just"/>
            <a:r>
              <a:rPr lang="ru-RU" sz="1400" dirty="0">
                <a:latin typeface="Times New Roman" panose="02020603050405020304" pitchFamily="18" charset="0"/>
                <a:cs typeface="Times New Roman" panose="02020603050405020304" pitchFamily="18" charset="0"/>
              </a:rPr>
              <a:t>воспитание интереса к различным видам спорта и </a:t>
            </a:r>
            <a:r>
              <a:rPr lang="ru-RU" sz="1400" b="1" dirty="0">
                <a:solidFill>
                  <a:srgbClr val="FF0000"/>
                </a:solidFill>
                <a:latin typeface="Times New Roman" panose="02020603050405020304" pitchFamily="18" charset="0"/>
                <a:cs typeface="Times New Roman" panose="02020603050405020304" pitchFamily="18" charset="0"/>
              </a:rPr>
              <a:t>чувства гордости за выдающиеся достижения российских спортсменов;</a:t>
            </a:r>
          </a:p>
          <a:p>
            <a:pPr algn="just"/>
            <a:r>
              <a:rPr lang="ru-RU" sz="1400" b="1" dirty="0">
                <a:solidFill>
                  <a:srgbClr val="FF0000"/>
                </a:solidFill>
                <a:latin typeface="Times New Roman" panose="02020603050405020304" pitchFamily="18" charset="0"/>
                <a:cs typeface="Times New Roman" panose="02020603050405020304" pitchFamily="18" charset="0"/>
              </a:rPr>
              <a:t>приобщение к здоровому образу жизни и активному отдыху, формирование представлений о здоровье, способах его сохранения и укрепления, правилах безопасного поведения в разных видах двигательной деятельности, воспитание бережного отношения к своему здоровью и здоровью окружающих.</a:t>
            </a:r>
          </a:p>
          <a:p>
            <a:pPr algn="just"/>
            <a:endParaRPr lang="ru-RU"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4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419879"/>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839788" y="888521"/>
            <a:ext cx="5157787"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839788" y="1292453"/>
            <a:ext cx="5157787" cy="4897210"/>
          </a:xfrm>
        </p:spPr>
        <p:txBody>
          <a:bodyPr>
            <a:normAutofit/>
          </a:bodyPr>
          <a:lstStyle/>
          <a:p>
            <a:pPr algn="just"/>
            <a:r>
              <a:rPr lang="ru-RU" sz="1400" dirty="0">
                <a:latin typeface="Times New Roman" panose="02020603050405020304" pitchFamily="18" charset="0"/>
                <a:cs typeface="Times New Roman" panose="02020603050405020304" pitchFamily="18" charset="0"/>
              </a:rPr>
              <a:t> 2.7. Конкретное содержание указанных образовательных областей зависит от возрастных и индивидуальных особенностей детей, определяется целями и задачами Программы и может реализовываться в различных видах </a:t>
            </a:r>
            <a:r>
              <a:rPr lang="ru-RU" sz="1400" dirty="0" smtClean="0">
                <a:latin typeface="Times New Roman" panose="02020603050405020304" pitchFamily="18" charset="0"/>
                <a:cs typeface="Times New Roman" panose="02020603050405020304" pitchFamily="18" charset="0"/>
              </a:rPr>
              <a:t>деятельности (общении, игре, познавательно-исследовательской деятельности – как сквозных механизмах развития ребенка):</a:t>
            </a:r>
          </a:p>
          <a:p>
            <a:pPr algn="just"/>
            <a:r>
              <a:rPr lang="ru-RU" sz="1400" b="1" i="1" dirty="0">
                <a:latin typeface="Times New Roman" panose="02020603050405020304" pitchFamily="18" charset="0"/>
                <a:cs typeface="Times New Roman" panose="02020603050405020304" pitchFamily="18" charset="0"/>
              </a:rPr>
              <a:t>в младенческом возрасте (2 месяца - 1 год) </a:t>
            </a:r>
            <a:r>
              <a:rPr lang="ru-RU" sz="1400" dirty="0">
                <a:latin typeface="Times New Roman" panose="02020603050405020304" pitchFamily="18" charset="0"/>
                <a:cs typeface="Times New Roman" panose="02020603050405020304" pitchFamily="18" charset="0"/>
              </a:rPr>
              <a:t>– </a:t>
            </a:r>
          </a:p>
          <a:p>
            <a:pPr algn="just"/>
            <a:r>
              <a:rPr lang="ru-RU" sz="1400" dirty="0">
                <a:latin typeface="Times New Roman" panose="02020603050405020304" pitchFamily="18" charset="0"/>
                <a:cs typeface="Times New Roman" panose="02020603050405020304" pitchFamily="18" charset="0"/>
              </a:rPr>
              <a:t>н</a:t>
            </a:r>
            <a:r>
              <a:rPr lang="ru-RU" sz="1400" dirty="0" smtClean="0">
                <a:latin typeface="Times New Roman" panose="02020603050405020304" pitchFamily="18" charset="0"/>
                <a:cs typeface="Times New Roman" panose="02020603050405020304" pitchFamily="18" charset="0"/>
              </a:rPr>
              <a:t>епосредственное эмоциональное общение с взрослым,</a:t>
            </a:r>
          </a:p>
          <a:p>
            <a:pPr algn="just"/>
            <a:r>
              <a:rPr lang="ru-RU" sz="1400" dirty="0">
                <a:latin typeface="Times New Roman" panose="02020603050405020304" pitchFamily="18" charset="0"/>
                <a:cs typeface="Times New Roman" panose="02020603050405020304" pitchFamily="18" charset="0"/>
              </a:rPr>
              <a:t>м</a:t>
            </a:r>
            <a:r>
              <a:rPr lang="ru-RU" sz="1400" dirty="0" smtClean="0">
                <a:latin typeface="Times New Roman" panose="02020603050405020304" pitchFamily="18" charset="0"/>
                <a:cs typeface="Times New Roman" panose="02020603050405020304" pitchFamily="18" charset="0"/>
              </a:rPr>
              <a:t>анипулирование с предметами и познавательно-исследовательские действия,</a:t>
            </a:r>
          </a:p>
          <a:p>
            <a:pPr algn="just"/>
            <a:r>
              <a:rPr lang="ru-RU" sz="1400" dirty="0">
                <a:latin typeface="Times New Roman" panose="02020603050405020304" pitchFamily="18" charset="0"/>
                <a:cs typeface="Times New Roman" panose="02020603050405020304" pitchFamily="18" charset="0"/>
              </a:rPr>
              <a:t>в</a:t>
            </a:r>
            <a:r>
              <a:rPr lang="ru-RU" sz="1400" dirty="0" smtClean="0">
                <a:latin typeface="Times New Roman" panose="02020603050405020304" pitchFamily="18" charset="0"/>
                <a:cs typeface="Times New Roman" panose="02020603050405020304" pitchFamily="18" charset="0"/>
              </a:rPr>
              <a:t>осприятие музыки, детских песен и стихов,</a:t>
            </a:r>
          </a:p>
          <a:p>
            <a:pPr algn="just"/>
            <a:r>
              <a:rPr lang="ru-RU" sz="1400" dirty="0">
                <a:latin typeface="Times New Roman" panose="02020603050405020304" pitchFamily="18" charset="0"/>
                <a:cs typeface="Times New Roman" panose="02020603050405020304" pitchFamily="18" charset="0"/>
              </a:rPr>
              <a:t>д</a:t>
            </a:r>
            <a:r>
              <a:rPr lang="ru-RU" sz="1400" dirty="0" smtClean="0">
                <a:latin typeface="Times New Roman" panose="02020603050405020304" pitchFamily="18" charset="0"/>
                <a:cs typeface="Times New Roman" panose="02020603050405020304" pitchFamily="18" charset="0"/>
              </a:rPr>
              <a:t>вигательная активность и тактильно-двигательные игры</a:t>
            </a:r>
            <a:endParaRPr lang="ru-RU" sz="1400" dirty="0">
              <a:latin typeface="Times New Roman" panose="02020603050405020304" pitchFamily="18" charset="0"/>
              <a:cs typeface="Times New Roman" panose="02020603050405020304" pitchFamily="18" charset="0"/>
            </a:endParaRPr>
          </a:p>
          <a:p>
            <a:pPr marL="0" indent="0" algn="just">
              <a:buNone/>
            </a:pPr>
            <a:endParaRPr lang="ru-RU" sz="1400" dirty="0" smtClean="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888521"/>
            <a:ext cx="5183188"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8 </a:t>
            </a:r>
            <a:r>
              <a:rPr lang="ru-RU" sz="20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1292453"/>
            <a:ext cx="5183188" cy="5315381"/>
          </a:xfrm>
        </p:spPr>
        <p:txBody>
          <a:bodyPr>
            <a:normAutofit/>
          </a:bodyPr>
          <a:lstStyle/>
          <a:p>
            <a:pPr algn="just"/>
            <a:r>
              <a:rPr lang="ru-RU" sz="1400" b="1" i="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2.7. </a:t>
            </a:r>
            <a:r>
              <a:rPr lang="ru-RU" sz="1400" dirty="0">
                <a:latin typeface="Times New Roman" panose="02020603050405020304" pitchFamily="18" charset="0"/>
                <a:cs typeface="Times New Roman" panose="02020603050405020304" pitchFamily="18" charset="0"/>
              </a:rPr>
              <a:t>Конкретное содержание указанных образовательных областей зависит от возрастных и индивидуальных особенностей детей, определяется целями и задачами Программы и может реализовываться в различных видах деятельности:</a:t>
            </a:r>
          </a:p>
          <a:p>
            <a:pPr marL="0" indent="0" algn="just">
              <a:buNone/>
            </a:pPr>
            <a:r>
              <a:rPr lang="ru-RU" sz="1400" b="1" i="1" dirty="0">
                <a:latin typeface="Times New Roman" panose="02020603050405020304" pitchFamily="18" charset="0"/>
                <a:cs typeface="Times New Roman" panose="02020603050405020304" pitchFamily="18" charset="0"/>
              </a:rPr>
              <a:t>в младенческом возрасте (2 месяца - 1 год) </a:t>
            </a:r>
            <a:r>
              <a:rPr lang="ru-RU" sz="1400" dirty="0" smtClean="0">
                <a:latin typeface="Times New Roman" panose="02020603050405020304" pitchFamily="18" charset="0"/>
                <a:cs typeface="Times New Roman" panose="02020603050405020304" pitchFamily="18" charset="0"/>
              </a:rPr>
              <a:t>– </a:t>
            </a:r>
          </a:p>
          <a:p>
            <a:pPr algn="just"/>
            <a:r>
              <a:rPr lang="ru-RU" sz="1400" dirty="0" smtClean="0">
                <a:latin typeface="Times New Roman" panose="02020603050405020304" pitchFamily="18" charset="0"/>
                <a:cs typeface="Times New Roman" panose="02020603050405020304" pitchFamily="18" charset="0"/>
              </a:rPr>
              <a:t>непосредственное </a:t>
            </a:r>
            <a:r>
              <a:rPr lang="ru-RU" sz="1400" dirty="0">
                <a:latin typeface="Times New Roman" panose="02020603050405020304" pitchFamily="18" charset="0"/>
                <a:cs typeface="Times New Roman" panose="02020603050405020304" pitchFamily="18" charset="0"/>
              </a:rPr>
              <a:t>эмоциональное общение со </a:t>
            </a:r>
            <a:r>
              <a:rPr lang="ru-RU" sz="1400" dirty="0" smtClean="0">
                <a:latin typeface="Times New Roman" panose="02020603050405020304" pitchFamily="18" charset="0"/>
                <a:cs typeface="Times New Roman" panose="02020603050405020304" pitchFamily="18" charset="0"/>
              </a:rPr>
              <a:t>взрослым;</a:t>
            </a:r>
          </a:p>
          <a:p>
            <a:pPr algn="just"/>
            <a:r>
              <a:rPr lang="ru-RU" sz="1400" dirty="0" smtClean="0">
                <a:latin typeface="Times New Roman" panose="02020603050405020304" pitchFamily="18" charset="0"/>
                <a:cs typeface="Times New Roman" panose="02020603050405020304" pitchFamily="18" charset="0"/>
              </a:rPr>
              <a:t>двигательная </a:t>
            </a:r>
            <a:r>
              <a:rPr lang="ru-RU" sz="1400" dirty="0">
                <a:latin typeface="Times New Roman" panose="02020603050405020304" pitchFamily="18" charset="0"/>
                <a:cs typeface="Times New Roman" panose="02020603050405020304" pitchFamily="18" charset="0"/>
              </a:rPr>
              <a:t>(пространственно-предметные перемещения, хватание, ползание, ходьба, тактильно-двигательные игры</a:t>
            </a:r>
            <a:r>
              <a:rPr lang="ru-RU" sz="1400" dirty="0" smtClean="0">
                <a:latin typeface="Times New Roman" panose="02020603050405020304" pitchFamily="18" charset="0"/>
                <a:cs typeface="Times New Roman" panose="02020603050405020304" pitchFamily="18" charset="0"/>
              </a:rPr>
              <a:t>);</a:t>
            </a:r>
          </a:p>
          <a:p>
            <a:pPr algn="just"/>
            <a:r>
              <a:rPr lang="ru-RU" sz="1400" b="1" dirty="0" smtClean="0">
                <a:solidFill>
                  <a:srgbClr val="FF0000"/>
                </a:solidFill>
                <a:latin typeface="Times New Roman" panose="02020603050405020304" pitchFamily="18" charset="0"/>
                <a:cs typeface="Times New Roman" panose="02020603050405020304" pitchFamily="18" charset="0"/>
              </a:rPr>
              <a:t>предметно-</a:t>
            </a:r>
            <a:r>
              <a:rPr lang="ru-RU" sz="1400" b="1" dirty="0" err="1" smtClean="0">
                <a:solidFill>
                  <a:srgbClr val="FF0000"/>
                </a:solidFill>
                <a:latin typeface="Times New Roman" panose="02020603050405020304" pitchFamily="18" charset="0"/>
                <a:cs typeface="Times New Roman" panose="02020603050405020304" pitchFamily="18" charset="0"/>
              </a:rPr>
              <a:t>манипулятивная</a:t>
            </a:r>
            <a:r>
              <a:rPr lang="ru-RU" sz="1400" b="1" dirty="0" smtClean="0">
                <a:solidFill>
                  <a:srgbClr val="FF0000"/>
                </a:solidFill>
                <a:latin typeface="Times New Roman" panose="02020603050405020304" pitchFamily="18" charset="0"/>
                <a:cs typeface="Times New Roman" panose="02020603050405020304" pitchFamily="18" charset="0"/>
              </a:rPr>
              <a:t> </a:t>
            </a:r>
            <a:r>
              <a:rPr lang="ru-RU" sz="1400" b="1" dirty="0">
                <a:solidFill>
                  <a:srgbClr val="FF0000"/>
                </a:solidFill>
                <a:latin typeface="Times New Roman" panose="02020603050405020304" pitchFamily="18" charset="0"/>
                <a:cs typeface="Times New Roman" panose="02020603050405020304" pitchFamily="18" charset="0"/>
              </a:rPr>
              <a:t>(орудийные и соотносящие действия с предметами); </a:t>
            </a:r>
            <a:endParaRPr lang="ru-RU" sz="1400" b="1" dirty="0" smtClean="0">
              <a:solidFill>
                <a:srgbClr val="FF0000"/>
              </a:solidFill>
              <a:latin typeface="Times New Roman" panose="02020603050405020304" pitchFamily="18" charset="0"/>
              <a:cs typeface="Times New Roman" panose="02020603050405020304" pitchFamily="18" charset="0"/>
            </a:endParaRPr>
          </a:p>
          <a:p>
            <a:pPr algn="just"/>
            <a:r>
              <a:rPr lang="ru-RU" sz="1400" b="1" dirty="0" smtClean="0">
                <a:solidFill>
                  <a:srgbClr val="FF0000"/>
                </a:solidFill>
                <a:latin typeface="Times New Roman" panose="02020603050405020304" pitchFamily="18" charset="0"/>
                <a:cs typeface="Times New Roman" panose="02020603050405020304" pitchFamily="18" charset="0"/>
              </a:rPr>
              <a:t>речевая </a:t>
            </a:r>
            <a:r>
              <a:rPr lang="ru-RU" sz="1400" b="1" dirty="0">
                <a:solidFill>
                  <a:srgbClr val="FF0000"/>
                </a:solidFill>
                <a:latin typeface="Times New Roman" panose="02020603050405020304" pitchFamily="18" charset="0"/>
                <a:cs typeface="Times New Roman" panose="02020603050405020304" pitchFamily="18" charset="0"/>
              </a:rPr>
              <a:t>(слушание и понимание речи взрослого, </a:t>
            </a:r>
            <a:r>
              <a:rPr lang="ru-RU" sz="1400" b="1" dirty="0" err="1">
                <a:solidFill>
                  <a:srgbClr val="FF0000"/>
                </a:solidFill>
                <a:latin typeface="Times New Roman" panose="02020603050405020304" pitchFamily="18" charset="0"/>
                <a:cs typeface="Times New Roman" panose="02020603050405020304" pitchFamily="18" charset="0"/>
              </a:rPr>
              <a:t>гуление</a:t>
            </a:r>
            <a:r>
              <a:rPr lang="ru-RU" sz="1400" b="1" dirty="0">
                <a:solidFill>
                  <a:srgbClr val="FF0000"/>
                </a:solidFill>
                <a:latin typeface="Times New Roman" panose="02020603050405020304" pitchFamily="18" charset="0"/>
                <a:cs typeface="Times New Roman" panose="02020603050405020304" pitchFamily="18" charset="0"/>
              </a:rPr>
              <a:t>, лепет и первые слова); </a:t>
            </a:r>
            <a:endParaRPr lang="ru-RU" sz="1400" b="1" dirty="0" smtClean="0">
              <a:solidFill>
                <a:srgbClr val="FF0000"/>
              </a:solidFill>
              <a:latin typeface="Times New Roman" panose="02020603050405020304" pitchFamily="18" charset="0"/>
              <a:cs typeface="Times New Roman" panose="02020603050405020304" pitchFamily="18" charset="0"/>
            </a:endParaRPr>
          </a:p>
          <a:p>
            <a:pPr algn="just"/>
            <a:r>
              <a:rPr lang="ru-RU" sz="1400" b="1" dirty="0" smtClean="0">
                <a:solidFill>
                  <a:srgbClr val="FF0000"/>
                </a:solidFill>
                <a:latin typeface="Times New Roman" panose="02020603050405020304" pitchFamily="18" charset="0"/>
                <a:cs typeface="Times New Roman" panose="02020603050405020304" pitchFamily="18" charset="0"/>
              </a:rPr>
              <a:t>элементарная </a:t>
            </a:r>
            <a:r>
              <a:rPr lang="ru-RU" sz="1400" b="1" dirty="0">
                <a:solidFill>
                  <a:srgbClr val="FF0000"/>
                </a:solidFill>
                <a:latin typeface="Times New Roman" panose="02020603050405020304" pitchFamily="18" charset="0"/>
                <a:cs typeface="Times New Roman" panose="02020603050405020304" pitchFamily="18" charset="0"/>
              </a:rPr>
              <a:t>музыкальная деятельность (слушание музыки, танцевальные движения на основе подражания, музыкальные игры).</a:t>
            </a:r>
          </a:p>
          <a:p>
            <a:pPr marL="0" indent="0" algn="just">
              <a:buNone/>
            </a:pPr>
            <a:r>
              <a:rPr lang="ru-RU" sz="1400" b="1" dirty="0" smtClean="0">
                <a:solidFill>
                  <a:srgbClr val="FF0000"/>
                </a:solidFill>
                <a:latin typeface="Times New Roman" panose="02020603050405020304" pitchFamily="18" charset="0"/>
                <a:cs typeface="Times New Roman" panose="02020603050405020304" pitchFamily="18" charset="0"/>
              </a:rPr>
              <a:t> </a:t>
            </a:r>
            <a:endParaRPr lang="ru-RU" sz="1400"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ru-RU" sz="1400" b="1" dirty="0">
              <a:solidFill>
                <a:srgbClr val="FF0000"/>
              </a:solidFill>
              <a:latin typeface="Times New Roman" panose="02020603050405020304" pitchFamily="18" charset="0"/>
              <a:cs typeface="Times New Roman" panose="02020603050405020304" pitchFamily="18" charset="0"/>
            </a:endParaRPr>
          </a:p>
          <a:p>
            <a:pPr algn="just"/>
            <a:endParaRPr lang="ru-RU"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09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419879"/>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839788" y="888521"/>
            <a:ext cx="5157787"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839788" y="1292453"/>
            <a:ext cx="5157787" cy="4897210"/>
          </a:xfrm>
        </p:spPr>
        <p:txBody>
          <a:bodyPr>
            <a:normAutofit/>
          </a:bodyPr>
          <a:lstStyle/>
          <a:p>
            <a:pPr marL="0" indent="0" algn="just">
              <a:buNone/>
            </a:pPr>
            <a:r>
              <a:rPr lang="ru-RU" sz="1400" b="1" i="1" dirty="0" smtClean="0">
                <a:latin typeface="Times New Roman" panose="02020603050405020304" pitchFamily="18" charset="0"/>
                <a:cs typeface="Times New Roman" panose="02020603050405020304" pitchFamily="18" charset="0"/>
              </a:rPr>
              <a:t> </a:t>
            </a:r>
            <a:r>
              <a:rPr lang="ru-RU" sz="1400" b="1" i="1" dirty="0">
                <a:latin typeface="Times New Roman" panose="02020603050405020304" pitchFamily="18" charset="0"/>
                <a:cs typeface="Times New Roman" panose="02020603050405020304" pitchFamily="18" charset="0"/>
              </a:rPr>
              <a:t>в раннем возрасте (1 год - 3 года) </a:t>
            </a:r>
            <a:r>
              <a:rPr lang="ru-RU" sz="1400" dirty="0">
                <a:latin typeface="Times New Roman" panose="02020603050405020304" pitchFamily="18" charset="0"/>
                <a:cs typeface="Times New Roman" panose="02020603050405020304" pitchFamily="18" charset="0"/>
              </a:rPr>
              <a:t>– </a:t>
            </a:r>
          </a:p>
          <a:p>
            <a:pPr algn="just"/>
            <a:r>
              <a:rPr lang="ru-RU" sz="1400" dirty="0">
                <a:latin typeface="Times New Roman" panose="02020603050405020304" pitchFamily="18" charset="0"/>
                <a:cs typeface="Times New Roman" panose="02020603050405020304" pitchFamily="18" charset="0"/>
              </a:rPr>
              <a:t>это предметная деятельность и игры с составными и динамическими игрушками;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экспериментирование </a:t>
            </a:r>
            <a:r>
              <a:rPr lang="ru-RU" sz="1400" dirty="0">
                <a:latin typeface="Times New Roman" panose="02020603050405020304" pitchFamily="18" charset="0"/>
                <a:cs typeface="Times New Roman" panose="02020603050405020304" pitchFamily="18" charset="0"/>
              </a:rPr>
              <a:t>с материалами и веществами (песок, вода, тесто и пр.),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общение </a:t>
            </a:r>
            <a:r>
              <a:rPr lang="ru-RU" sz="1400" dirty="0">
                <a:latin typeface="Times New Roman" panose="02020603050405020304" pitchFamily="18" charset="0"/>
                <a:cs typeface="Times New Roman" panose="02020603050405020304" pitchFamily="18" charset="0"/>
              </a:rPr>
              <a:t>с взрослым и совместные игры со сверстниками под руководством взрослого,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самообслуживание  </a:t>
            </a:r>
            <a:r>
              <a:rPr lang="ru-RU" sz="1400" dirty="0">
                <a:latin typeface="Times New Roman" panose="02020603050405020304" pitchFamily="18" charset="0"/>
                <a:cs typeface="Times New Roman" panose="02020603050405020304" pitchFamily="18" charset="0"/>
              </a:rPr>
              <a:t>и действия с бытовыми предметами-орудиями (ложка, савок, лопатка и пр.),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восприятие </a:t>
            </a:r>
            <a:r>
              <a:rPr lang="ru-RU" sz="1400" dirty="0">
                <a:latin typeface="Times New Roman" panose="02020603050405020304" pitchFamily="18" charset="0"/>
                <a:cs typeface="Times New Roman" panose="02020603050405020304" pitchFamily="18" charset="0"/>
              </a:rPr>
              <a:t>смысла музыки, сказок, стихов, рассматривание картинок, двигательная активность</a:t>
            </a:r>
            <a:endParaRPr lang="ru-RU" sz="1400" dirty="0" smtClean="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888521"/>
            <a:ext cx="5183188"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8 </a:t>
            </a:r>
            <a:r>
              <a:rPr lang="ru-RU" sz="20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1292452"/>
            <a:ext cx="5183188" cy="5315381"/>
          </a:xfrm>
        </p:spPr>
        <p:txBody>
          <a:bodyPr>
            <a:normAutofit lnSpcReduction="10000"/>
          </a:bodyPr>
          <a:lstStyle/>
          <a:p>
            <a:pPr marL="0" indent="0" algn="just">
              <a:buNone/>
            </a:pPr>
            <a:r>
              <a:rPr lang="ru-RU" sz="1400" b="1" i="1" dirty="0">
                <a:latin typeface="Times New Roman" panose="02020603050405020304" pitchFamily="18" charset="0"/>
                <a:cs typeface="Times New Roman" panose="02020603050405020304" pitchFamily="18" charset="0"/>
              </a:rPr>
              <a:t> </a:t>
            </a:r>
            <a:r>
              <a:rPr lang="ru-RU" sz="1400" b="1" i="1" dirty="0" smtClean="0">
                <a:latin typeface="Times New Roman" panose="02020603050405020304" pitchFamily="18" charset="0"/>
                <a:cs typeface="Times New Roman" panose="02020603050405020304" pitchFamily="18" charset="0"/>
              </a:rPr>
              <a:t> </a:t>
            </a:r>
            <a:r>
              <a:rPr lang="ru-RU" sz="1400" b="1" i="1" dirty="0">
                <a:latin typeface="Times New Roman" panose="02020603050405020304" pitchFamily="18" charset="0"/>
                <a:cs typeface="Times New Roman" panose="02020603050405020304" pitchFamily="18" charset="0"/>
              </a:rPr>
              <a:t>в раннем возрасте (1 год - 3 года) </a:t>
            </a:r>
            <a:r>
              <a:rPr lang="ru-RU" sz="1400" dirty="0" smtClean="0">
                <a:latin typeface="Times New Roman" panose="02020603050405020304" pitchFamily="18" charset="0"/>
                <a:cs typeface="Times New Roman" panose="02020603050405020304" pitchFamily="18" charset="0"/>
              </a:rPr>
              <a:t>– </a:t>
            </a:r>
          </a:p>
          <a:p>
            <a:pPr algn="just"/>
            <a:r>
              <a:rPr lang="ru-RU" sz="1400" dirty="0" smtClean="0">
                <a:latin typeface="Times New Roman" panose="02020603050405020304" pitchFamily="18" charset="0"/>
                <a:cs typeface="Times New Roman" panose="02020603050405020304" pitchFamily="18" charset="0"/>
              </a:rPr>
              <a:t>предметная </a:t>
            </a:r>
            <a:r>
              <a:rPr lang="ru-RU" sz="1400" dirty="0">
                <a:latin typeface="Times New Roman" panose="02020603050405020304" pitchFamily="18" charset="0"/>
                <a:cs typeface="Times New Roman" panose="02020603050405020304" pitchFamily="18" charset="0"/>
              </a:rPr>
              <a:t>деятельность </a:t>
            </a:r>
            <a:r>
              <a:rPr lang="ru-RU" sz="1400" b="1" dirty="0">
                <a:solidFill>
                  <a:srgbClr val="FF0000"/>
                </a:solidFill>
                <a:latin typeface="Times New Roman" panose="02020603050405020304" pitchFamily="18" charset="0"/>
                <a:cs typeface="Times New Roman" panose="02020603050405020304" pitchFamily="18" charset="0"/>
              </a:rPr>
              <a:t>(орудийно-предметные действия - ест ложкой, пьет из кружки и другое</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экспериментирование </a:t>
            </a:r>
            <a:r>
              <a:rPr lang="ru-RU" sz="1400" dirty="0">
                <a:latin typeface="Times New Roman" panose="02020603050405020304" pitchFamily="18" charset="0"/>
                <a:cs typeface="Times New Roman" panose="02020603050405020304" pitchFamily="18" charset="0"/>
              </a:rPr>
              <a:t>с материалами и веществами (песок, вода, тесто); </a:t>
            </a:r>
            <a:endParaRPr lang="ru-RU" sz="1400" dirty="0" smtClean="0">
              <a:latin typeface="Times New Roman" panose="02020603050405020304" pitchFamily="18" charset="0"/>
              <a:cs typeface="Times New Roman" panose="02020603050405020304" pitchFamily="18" charset="0"/>
            </a:endParaRPr>
          </a:p>
          <a:p>
            <a:pPr algn="just"/>
            <a:r>
              <a:rPr lang="ru-RU" sz="1400" b="1" dirty="0" smtClean="0">
                <a:solidFill>
                  <a:srgbClr val="FF0000"/>
                </a:solidFill>
                <a:latin typeface="Times New Roman" panose="02020603050405020304" pitchFamily="18" charset="0"/>
                <a:cs typeface="Times New Roman" panose="02020603050405020304" pitchFamily="18" charset="0"/>
              </a:rPr>
              <a:t>ситуативно-деловое </a:t>
            </a:r>
            <a:r>
              <a:rPr lang="ru-RU" sz="1400" b="1" dirty="0">
                <a:solidFill>
                  <a:srgbClr val="FF0000"/>
                </a:solidFill>
                <a:latin typeface="Times New Roman" panose="02020603050405020304" pitchFamily="18" charset="0"/>
                <a:cs typeface="Times New Roman" panose="02020603050405020304" pitchFamily="18" charset="0"/>
              </a:rPr>
              <a:t>общение со взрослым и эмоционально-практическое со сверстниками под руководством взрослого; двигательная деятельность (основные движения, общеразвивающие упражнения, простые подвижные игры</a:t>
            </a:r>
            <a:r>
              <a:rPr lang="ru-RU" sz="1400" b="1" dirty="0" smtClean="0">
                <a:solidFill>
                  <a:srgbClr val="FF0000"/>
                </a:solidFill>
                <a:latin typeface="Times New Roman" panose="02020603050405020304" pitchFamily="18" charset="0"/>
                <a:cs typeface="Times New Roman" panose="02020603050405020304" pitchFamily="18" charset="0"/>
              </a:rPr>
              <a:t>);</a:t>
            </a:r>
          </a:p>
          <a:p>
            <a:pPr algn="just"/>
            <a:r>
              <a:rPr lang="ru-RU" sz="1400" b="1" dirty="0" smtClean="0">
                <a:solidFill>
                  <a:srgbClr val="FF0000"/>
                </a:solidFill>
                <a:latin typeface="Times New Roman" panose="02020603050405020304" pitchFamily="18" charset="0"/>
                <a:cs typeface="Times New Roman" panose="02020603050405020304" pitchFamily="18" charset="0"/>
              </a:rPr>
              <a:t>игровая </a:t>
            </a:r>
            <a:r>
              <a:rPr lang="ru-RU" sz="1400" b="1" dirty="0">
                <a:solidFill>
                  <a:srgbClr val="FF0000"/>
                </a:solidFill>
                <a:latin typeface="Times New Roman" panose="02020603050405020304" pitchFamily="18" charset="0"/>
                <a:cs typeface="Times New Roman" panose="02020603050405020304" pitchFamily="18" charset="0"/>
              </a:rPr>
              <a:t>(</a:t>
            </a:r>
            <a:r>
              <a:rPr lang="ru-RU" sz="1400" b="1" dirty="0" err="1">
                <a:solidFill>
                  <a:srgbClr val="FF0000"/>
                </a:solidFill>
                <a:latin typeface="Times New Roman" panose="02020603050405020304" pitchFamily="18" charset="0"/>
                <a:cs typeface="Times New Roman" panose="02020603050405020304" pitchFamily="18" charset="0"/>
              </a:rPr>
              <a:t>отобразительная</a:t>
            </a:r>
            <a:r>
              <a:rPr lang="ru-RU" sz="1400" b="1" dirty="0">
                <a:solidFill>
                  <a:srgbClr val="FF0000"/>
                </a:solidFill>
                <a:latin typeface="Times New Roman" panose="02020603050405020304" pitchFamily="18" charset="0"/>
                <a:cs typeface="Times New Roman" panose="02020603050405020304" pitchFamily="18" charset="0"/>
              </a:rPr>
              <a:t>, сюжетно-</a:t>
            </a:r>
            <a:r>
              <a:rPr lang="ru-RU" sz="1400" b="1" dirty="0" err="1">
                <a:solidFill>
                  <a:srgbClr val="FF0000"/>
                </a:solidFill>
                <a:latin typeface="Times New Roman" panose="02020603050405020304" pitchFamily="18" charset="0"/>
                <a:cs typeface="Times New Roman" panose="02020603050405020304" pitchFamily="18" charset="0"/>
              </a:rPr>
              <a:t>отобразительная</a:t>
            </a:r>
            <a:r>
              <a:rPr lang="ru-RU" sz="1400" b="1" dirty="0">
                <a:solidFill>
                  <a:srgbClr val="FF0000"/>
                </a:solidFill>
                <a:latin typeface="Times New Roman" panose="02020603050405020304" pitchFamily="18" charset="0"/>
                <a:cs typeface="Times New Roman" panose="02020603050405020304" pitchFamily="18" charset="0"/>
              </a:rPr>
              <a:t>, игры с дидактическими игрушками); </a:t>
            </a:r>
            <a:endParaRPr lang="ru-RU" sz="1400" b="1" dirty="0" smtClean="0">
              <a:solidFill>
                <a:srgbClr val="FF0000"/>
              </a:solidFill>
              <a:latin typeface="Times New Roman" panose="02020603050405020304" pitchFamily="18" charset="0"/>
              <a:cs typeface="Times New Roman" panose="02020603050405020304" pitchFamily="18" charset="0"/>
            </a:endParaRPr>
          </a:p>
          <a:p>
            <a:pPr algn="just"/>
            <a:r>
              <a:rPr lang="ru-RU" sz="1400" b="1" dirty="0" smtClean="0">
                <a:solidFill>
                  <a:srgbClr val="FF0000"/>
                </a:solidFill>
                <a:latin typeface="Times New Roman" panose="02020603050405020304" pitchFamily="18" charset="0"/>
                <a:cs typeface="Times New Roman" panose="02020603050405020304" pitchFamily="18" charset="0"/>
              </a:rPr>
              <a:t>речевая </a:t>
            </a:r>
            <a:r>
              <a:rPr lang="ru-RU" sz="1400" b="1" dirty="0">
                <a:solidFill>
                  <a:srgbClr val="FF0000"/>
                </a:solidFill>
                <a:latin typeface="Times New Roman" panose="02020603050405020304" pitchFamily="18" charset="0"/>
                <a:cs typeface="Times New Roman" panose="02020603050405020304" pitchFamily="18" charset="0"/>
              </a:rPr>
              <a:t>(понимание речи взрослого, слушание и понимание стихов, активная речь); </a:t>
            </a:r>
            <a:endParaRPr lang="ru-RU" sz="1400" b="1" dirty="0" smtClean="0">
              <a:solidFill>
                <a:srgbClr val="FF0000"/>
              </a:solidFill>
              <a:latin typeface="Times New Roman" panose="02020603050405020304" pitchFamily="18" charset="0"/>
              <a:cs typeface="Times New Roman" panose="02020603050405020304" pitchFamily="18" charset="0"/>
            </a:endParaRPr>
          </a:p>
          <a:p>
            <a:pPr algn="just"/>
            <a:r>
              <a:rPr lang="ru-RU" sz="1400" b="1" dirty="0" smtClean="0">
                <a:solidFill>
                  <a:srgbClr val="FF0000"/>
                </a:solidFill>
                <a:latin typeface="Times New Roman" panose="02020603050405020304" pitchFamily="18" charset="0"/>
                <a:cs typeface="Times New Roman" panose="02020603050405020304" pitchFamily="18" charset="0"/>
              </a:rPr>
              <a:t>изобразительная </a:t>
            </a:r>
            <a:r>
              <a:rPr lang="ru-RU" sz="1400" b="1" dirty="0">
                <a:solidFill>
                  <a:srgbClr val="FF0000"/>
                </a:solidFill>
                <a:latin typeface="Times New Roman" panose="02020603050405020304" pitchFamily="18" charset="0"/>
                <a:cs typeface="Times New Roman" panose="02020603050405020304" pitchFamily="18" charset="0"/>
              </a:rPr>
              <a:t>деятельность (рисование, лепка) и конструирование из мелкого и крупного строительного материала; </a:t>
            </a:r>
            <a:endParaRPr lang="ru-RU" sz="1400" b="1" dirty="0" smtClean="0">
              <a:solidFill>
                <a:srgbClr val="FF0000"/>
              </a:solidFill>
              <a:latin typeface="Times New Roman" panose="02020603050405020304" pitchFamily="18" charset="0"/>
              <a:cs typeface="Times New Roman" panose="02020603050405020304" pitchFamily="18" charset="0"/>
            </a:endParaRPr>
          </a:p>
          <a:p>
            <a:pPr algn="just"/>
            <a:r>
              <a:rPr lang="ru-RU" sz="1400" b="1" dirty="0" smtClean="0">
                <a:solidFill>
                  <a:srgbClr val="FF0000"/>
                </a:solidFill>
                <a:latin typeface="Times New Roman" panose="02020603050405020304" pitchFamily="18" charset="0"/>
                <a:cs typeface="Times New Roman" panose="02020603050405020304" pitchFamily="18" charset="0"/>
              </a:rPr>
              <a:t>самообслуживание </a:t>
            </a:r>
            <a:r>
              <a:rPr lang="ru-RU" sz="1400" b="1" dirty="0">
                <a:solidFill>
                  <a:srgbClr val="FF0000"/>
                </a:solidFill>
                <a:latin typeface="Times New Roman" panose="02020603050405020304" pitchFamily="18" charset="0"/>
                <a:cs typeface="Times New Roman" panose="02020603050405020304" pitchFamily="18" charset="0"/>
              </a:rPr>
              <a:t>и элементарные трудовые действия (убирает игрушки, подметает веником, поливает цветы из лейки и другое); </a:t>
            </a:r>
            <a:endParaRPr lang="ru-RU" sz="1400" b="1" dirty="0" smtClean="0">
              <a:solidFill>
                <a:srgbClr val="FF0000"/>
              </a:solidFill>
              <a:latin typeface="Times New Roman" panose="02020603050405020304" pitchFamily="18" charset="0"/>
              <a:cs typeface="Times New Roman" panose="02020603050405020304" pitchFamily="18" charset="0"/>
            </a:endParaRPr>
          </a:p>
          <a:p>
            <a:pPr algn="just"/>
            <a:r>
              <a:rPr lang="ru-RU" sz="1400" b="1" dirty="0" smtClean="0">
                <a:solidFill>
                  <a:srgbClr val="FF0000"/>
                </a:solidFill>
                <a:latin typeface="Times New Roman" panose="02020603050405020304" pitchFamily="18" charset="0"/>
                <a:cs typeface="Times New Roman" panose="02020603050405020304" pitchFamily="18" charset="0"/>
              </a:rPr>
              <a:t>музыкальная </a:t>
            </a:r>
            <a:r>
              <a:rPr lang="ru-RU" sz="1400" b="1" dirty="0">
                <a:solidFill>
                  <a:srgbClr val="FF0000"/>
                </a:solidFill>
                <a:latin typeface="Times New Roman" panose="02020603050405020304" pitchFamily="18" charset="0"/>
                <a:cs typeface="Times New Roman" panose="02020603050405020304" pitchFamily="18" charset="0"/>
              </a:rPr>
              <a:t>деятельность (слушание музыки и исполнительство, музыкально-ритмические движения</a:t>
            </a:r>
            <a:r>
              <a:rPr lang="ru-RU" sz="1400" dirty="0">
                <a:solidFill>
                  <a:srgbClr val="FF0000"/>
                </a:solidFill>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a:t>
            </a:r>
          </a:p>
          <a:p>
            <a:pPr marL="0" indent="0" algn="just">
              <a:buNone/>
            </a:pPr>
            <a:endParaRPr lang="ru-RU" sz="1400" b="1" i="1" dirty="0">
              <a:latin typeface="Times New Roman" panose="02020603050405020304" pitchFamily="18" charset="0"/>
              <a:cs typeface="Times New Roman" panose="02020603050405020304" pitchFamily="18" charset="0"/>
            </a:endParaRPr>
          </a:p>
          <a:p>
            <a:pPr marL="0" indent="0" algn="just">
              <a:buNone/>
            </a:pPr>
            <a:endParaRPr lang="ru-RU" sz="1400" b="1" dirty="0">
              <a:solidFill>
                <a:srgbClr val="FF0000"/>
              </a:solidFill>
              <a:latin typeface="Times New Roman" panose="02020603050405020304" pitchFamily="18" charset="0"/>
              <a:cs typeface="Times New Roman" panose="02020603050405020304" pitchFamily="18" charset="0"/>
            </a:endParaRPr>
          </a:p>
          <a:p>
            <a:pPr algn="just"/>
            <a:endParaRPr lang="ru-RU"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11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419879"/>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839788" y="888521"/>
            <a:ext cx="5157787"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839788" y="1292453"/>
            <a:ext cx="5157787" cy="4897210"/>
          </a:xfrm>
        </p:spPr>
        <p:txBody>
          <a:bodyPr>
            <a:normAutofit/>
          </a:bodyPr>
          <a:lstStyle/>
          <a:p>
            <a:pPr marL="0" indent="0" algn="just">
              <a:buNone/>
            </a:pPr>
            <a:r>
              <a:rPr lang="ru-RU" sz="1400" b="1" i="1" dirty="0" smtClean="0">
                <a:latin typeface="Times New Roman" panose="02020603050405020304" pitchFamily="18" charset="0"/>
                <a:cs typeface="Times New Roman" panose="02020603050405020304" pitchFamily="18" charset="0"/>
              </a:rPr>
              <a:t>  </a:t>
            </a:r>
            <a:r>
              <a:rPr lang="ru-RU" sz="1400" b="1" i="1" dirty="0">
                <a:latin typeface="Times New Roman" panose="02020603050405020304" pitchFamily="18" charset="0"/>
                <a:cs typeface="Times New Roman" panose="02020603050405020304" pitchFamily="18" charset="0"/>
              </a:rPr>
              <a:t>для детей дошкольного возраста (3 года - 8 лет) – </a:t>
            </a:r>
            <a:endParaRPr lang="ru-RU" sz="1400" b="1" i="1"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ряд видов деятельности, таких как игровая, включая сюжетно-ролевую игру, игру с правилами и другие виды игры,</a:t>
            </a:r>
          </a:p>
          <a:p>
            <a:pPr algn="just"/>
            <a:r>
              <a:rPr lang="ru-RU" sz="1400" dirty="0">
                <a:latin typeface="Times New Roman" panose="02020603050405020304" pitchFamily="18" charset="0"/>
                <a:cs typeface="Times New Roman" panose="02020603050405020304" pitchFamily="18" charset="0"/>
              </a:rPr>
              <a:t>к</a:t>
            </a:r>
            <a:r>
              <a:rPr lang="ru-RU" sz="1400" dirty="0" smtClean="0">
                <a:latin typeface="Times New Roman" panose="02020603050405020304" pitchFamily="18" charset="0"/>
                <a:cs typeface="Times New Roman" panose="02020603050405020304" pitchFamily="18" charset="0"/>
              </a:rPr>
              <a:t>оммуникативная (общение и взаимодействие со взрослыми и сверстниками)</a:t>
            </a:r>
          </a:p>
          <a:p>
            <a:pPr algn="just"/>
            <a:r>
              <a:rPr lang="ru-RU" sz="1400" dirty="0">
                <a:latin typeface="Times New Roman" panose="02020603050405020304" pitchFamily="18" charset="0"/>
                <a:cs typeface="Times New Roman" panose="02020603050405020304" pitchFamily="18" charset="0"/>
              </a:rPr>
              <a:t>п</a:t>
            </a:r>
            <a:r>
              <a:rPr lang="ru-RU" sz="1400" dirty="0" smtClean="0">
                <a:latin typeface="Times New Roman" panose="02020603050405020304" pitchFamily="18" charset="0"/>
                <a:cs typeface="Times New Roman" panose="02020603050405020304" pitchFamily="18" charset="0"/>
              </a:rPr>
              <a:t>ознавательно-исследовательская </a:t>
            </a:r>
            <a:r>
              <a:rPr lang="ru-RU" sz="1400" dirty="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исследования объектов окружающего мира и экспериментирования с ними),</a:t>
            </a:r>
          </a:p>
          <a:p>
            <a:pPr algn="just"/>
            <a:r>
              <a:rPr lang="ru-RU" sz="1400" dirty="0">
                <a:latin typeface="Times New Roman" panose="02020603050405020304" pitchFamily="18" charset="0"/>
                <a:cs typeface="Times New Roman" panose="02020603050405020304" pitchFamily="18" charset="0"/>
              </a:rPr>
              <a:t>а</a:t>
            </a:r>
            <a:r>
              <a:rPr lang="ru-RU" sz="1400" dirty="0" smtClean="0">
                <a:latin typeface="Times New Roman" panose="02020603050405020304" pitchFamily="18" charset="0"/>
                <a:cs typeface="Times New Roman" panose="02020603050405020304" pitchFamily="18" charset="0"/>
              </a:rPr>
              <a:t> также восприятие художественной литературы и фольклора,</a:t>
            </a:r>
          </a:p>
          <a:p>
            <a:pPr algn="just"/>
            <a:r>
              <a:rPr lang="ru-RU" sz="1400" dirty="0">
                <a:latin typeface="Times New Roman" panose="02020603050405020304" pitchFamily="18" charset="0"/>
                <a:cs typeface="Times New Roman" panose="02020603050405020304" pitchFamily="18" charset="0"/>
              </a:rPr>
              <a:t>с</a:t>
            </a:r>
            <a:r>
              <a:rPr lang="ru-RU" sz="1400" dirty="0" smtClean="0">
                <a:latin typeface="Times New Roman" panose="02020603050405020304" pitchFamily="18" charset="0"/>
                <a:cs typeface="Times New Roman" panose="02020603050405020304" pitchFamily="18" charset="0"/>
              </a:rPr>
              <a:t>амообслуживание и элементарный бытовой труд (в помещении и на улице),</a:t>
            </a:r>
          </a:p>
          <a:p>
            <a:pPr algn="just"/>
            <a:r>
              <a:rPr lang="ru-RU" sz="1400" dirty="0" smtClean="0">
                <a:latin typeface="Times New Roman" panose="02020603050405020304" pitchFamily="18" charset="0"/>
                <a:cs typeface="Times New Roman" panose="02020603050405020304" pitchFamily="18" charset="0"/>
              </a:rPr>
              <a:t> конструирование из разного материала, включая конструкторы, модули, бумагу, природный и иной материал,</a:t>
            </a:r>
          </a:p>
          <a:p>
            <a:pPr algn="just"/>
            <a:r>
              <a:rPr lang="ru-RU" sz="1400" dirty="0">
                <a:latin typeface="Times New Roman" panose="02020603050405020304" pitchFamily="18" charset="0"/>
                <a:cs typeface="Times New Roman" panose="02020603050405020304" pitchFamily="18" charset="0"/>
              </a:rPr>
              <a:t>и</a:t>
            </a:r>
            <a:r>
              <a:rPr lang="ru-RU" sz="1400" dirty="0" smtClean="0">
                <a:latin typeface="Times New Roman" panose="02020603050405020304" pitchFamily="18" charset="0"/>
                <a:cs typeface="Times New Roman" panose="02020603050405020304" pitchFamily="18" charset="0"/>
              </a:rPr>
              <a:t>зобразительная (рисование, лепка, аппликация),</a:t>
            </a:r>
          </a:p>
          <a:p>
            <a:pPr algn="just"/>
            <a:r>
              <a:rPr lang="ru-RU" sz="1400" dirty="0">
                <a:latin typeface="Times New Roman" panose="02020603050405020304" pitchFamily="18" charset="0"/>
                <a:cs typeface="Times New Roman" panose="02020603050405020304" pitchFamily="18" charset="0"/>
              </a:rPr>
              <a:t>м</a:t>
            </a:r>
            <a:r>
              <a:rPr lang="ru-RU" sz="1400" dirty="0" smtClean="0">
                <a:latin typeface="Times New Roman" panose="02020603050405020304" pitchFamily="18" charset="0"/>
                <a:cs typeface="Times New Roman" panose="02020603050405020304" pitchFamily="18" charset="0"/>
              </a:rPr>
              <a:t>узыкальная (восприятие и понимание смысла музыкальных произведений, пение, музыкально-ритмические движения, игры на музыкальных инструментах),</a:t>
            </a:r>
          </a:p>
          <a:p>
            <a:pPr algn="just"/>
            <a:r>
              <a:rPr lang="ru-RU" sz="1400" dirty="0">
                <a:latin typeface="Times New Roman" panose="02020603050405020304" pitchFamily="18" charset="0"/>
                <a:cs typeface="Times New Roman" panose="02020603050405020304" pitchFamily="18" charset="0"/>
              </a:rPr>
              <a:t>д</a:t>
            </a:r>
            <a:r>
              <a:rPr lang="ru-RU" sz="1400" dirty="0" smtClean="0">
                <a:latin typeface="Times New Roman" panose="02020603050405020304" pitchFamily="18" charset="0"/>
                <a:cs typeface="Times New Roman" panose="02020603050405020304" pitchFamily="18" charset="0"/>
              </a:rPr>
              <a:t>вигательная (овладение основными движениями)</a:t>
            </a:r>
          </a:p>
          <a:p>
            <a:pPr marL="0" indent="0" algn="just">
              <a:buNone/>
            </a:pPr>
            <a:endParaRPr lang="ru-RU" sz="14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888521"/>
            <a:ext cx="5183188"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8 </a:t>
            </a:r>
            <a:r>
              <a:rPr lang="ru-RU" sz="20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1292452"/>
            <a:ext cx="5183188" cy="5315381"/>
          </a:xfrm>
        </p:spPr>
        <p:txBody>
          <a:bodyPr>
            <a:normAutofit lnSpcReduction="10000"/>
          </a:bodyPr>
          <a:lstStyle/>
          <a:p>
            <a:pPr marL="0" indent="0" algn="just">
              <a:buNone/>
            </a:pPr>
            <a:r>
              <a:rPr lang="ru-RU" sz="1400" b="1" i="1" dirty="0">
                <a:latin typeface="Times New Roman" panose="02020603050405020304" pitchFamily="18" charset="0"/>
                <a:cs typeface="Times New Roman" panose="02020603050405020304" pitchFamily="18" charset="0"/>
              </a:rPr>
              <a:t>   для детей дошкольного возраста (3 года - 8 лет) </a:t>
            </a:r>
            <a:r>
              <a:rPr lang="ru-RU" sz="1400" dirty="0" smtClean="0">
                <a:latin typeface="Times New Roman" panose="02020603050405020304" pitchFamily="18" charset="0"/>
                <a:cs typeface="Times New Roman" panose="02020603050405020304" pitchFamily="18" charset="0"/>
              </a:rPr>
              <a:t>– </a:t>
            </a:r>
          </a:p>
          <a:p>
            <a:pPr algn="just"/>
            <a:r>
              <a:rPr lang="ru-RU" sz="1400" dirty="0" smtClean="0">
                <a:latin typeface="Times New Roman" panose="02020603050405020304" pitchFamily="18" charset="0"/>
                <a:cs typeface="Times New Roman" panose="02020603050405020304" pitchFamily="18" charset="0"/>
              </a:rPr>
              <a:t>игровая </a:t>
            </a:r>
            <a:r>
              <a:rPr lang="ru-RU" sz="1400" dirty="0">
                <a:latin typeface="Times New Roman" panose="02020603050405020304" pitchFamily="18" charset="0"/>
                <a:cs typeface="Times New Roman" panose="02020603050405020304" pitchFamily="18" charset="0"/>
              </a:rPr>
              <a:t>деятельность (сюжетно-ролевая, театрализованная, режиссерская, строительно-конструктивная, дидактическая, подвижная и другое);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общение </a:t>
            </a:r>
            <a:r>
              <a:rPr lang="ru-RU" sz="1400" dirty="0">
                <a:latin typeface="Times New Roman" panose="02020603050405020304" pitchFamily="18" charset="0"/>
                <a:cs typeface="Times New Roman" panose="02020603050405020304" pitchFamily="18" charset="0"/>
              </a:rPr>
              <a:t>со взрослым (</a:t>
            </a:r>
            <a:r>
              <a:rPr lang="ru-RU" sz="1400" b="1" dirty="0">
                <a:solidFill>
                  <a:srgbClr val="FF0000"/>
                </a:solidFill>
                <a:latin typeface="Times New Roman" panose="02020603050405020304" pitchFamily="18" charset="0"/>
                <a:cs typeface="Times New Roman" panose="02020603050405020304" pitchFamily="18" charset="0"/>
              </a:rPr>
              <a:t>ситуативно-деловое, </a:t>
            </a:r>
            <a:r>
              <a:rPr lang="ru-RU" sz="1400" b="1" dirty="0" err="1">
                <a:solidFill>
                  <a:srgbClr val="FF0000"/>
                </a:solidFill>
                <a:latin typeface="Times New Roman" panose="02020603050405020304" pitchFamily="18" charset="0"/>
                <a:cs typeface="Times New Roman" panose="02020603050405020304" pitchFamily="18" charset="0"/>
              </a:rPr>
              <a:t>внеситуативно</a:t>
            </a:r>
            <a:r>
              <a:rPr lang="ru-RU" sz="1400" b="1" dirty="0">
                <a:solidFill>
                  <a:srgbClr val="FF0000"/>
                </a:solidFill>
                <a:latin typeface="Times New Roman" panose="02020603050405020304" pitchFamily="18" charset="0"/>
                <a:cs typeface="Times New Roman" panose="02020603050405020304" pitchFamily="18" charset="0"/>
              </a:rPr>
              <a:t>-познавательное, </a:t>
            </a:r>
            <a:r>
              <a:rPr lang="ru-RU" sz="1400" b="1" dirty="0" err="1">
                <a:solidFill>
                  <a:srgbClr val="FF0000"/>
                </a:solidFill>
                <a:latin typeface="Times New Roman" panose="02020603050405020304" pitchFamily="18" charset="0"/>
                <a:cs typeface="Times New Roman" panose="02020603050405020304" pitchFamily="18" charset="0"/>
              </a:rPr>
              <a:t>внеситуативно</a:t>
            </a:r>
            <a:r>
              <a:rPr lang="ru-RU" sz="1400" b="1" dirty="0">
                <a:solidFill>
                  <a:srgbClr val="FF0000"/>
                </a:solidFill>
                <a:latin typeface="Times New Roman" panose="02020603050405020304" pitchFamily="18" charset="0"/>
                <a:cs typeface="Times New Roman" panose="02020603050405020304" pitchFamily="18" charset="0"/>
              </a:rPr>
              <a:t>-личностное) и сверстниками (ситуативно-деловое, </a:t>
            </a:r>
            <a:r>
              <a:rPr lang="ru-RU" sz="1400" b="1" dirty="0" err="1">
                <a:solidFill>
                  <a:srgbClr val="FF0000"/>
                </a:solidFill>
                <a:latin typeface="Times New Roman" panose="02020603050405020304" pitchFamily="18" charset="0"/>
                <a:cs typeface="Times New Roman" panose="02020603050405020304" pitchFamily="18" charset="0"/>
              </a:rPr>
              <a:t>внеситуативно</a:t>
            </a:r>
            <a:r>
              <a:rPr lang="ru-RU" sz="1400" b="1" dirty="0">
                <a:solidFill>
                  <a:srgbClr val="FF0000"/>
                </a:solidFill>
                <a:latin typeface="Times New Roman" panose="02020603050405020304" pitchFamily="18" charset="0"/>
                <a:cs typeface="Times New Roman" panose="02020603050405020304" pitchFamily="18" charset="0"/>
              </a:rPr>
              <a:t>-деловое); </a:t>
            </a:r>
            <a:endParaRPr lang="ru-RU" sz="1400" b="1" dirty="0" smtClean="0">
              <a:solidFill>
                <a:srgbClr val="FF0000"/>
              </a:solidFill>
              <a:latin typeface="Times New Roman" panose="02020603050405020304" pitchFamily="18" charset="0"/>
              <a:cs typeface="Times New Roman" panose="02020603050405020304" pitchFamily="18" charset="0"/>
            </a:endParaRPr>
          </a:p>
          <a:p>
            <a:pPr algn="just"/>
            <a:r>
              <a:rPr lang="ru-RU" sz="1400" b="1" dirty="0" smtClean="0">
                <a:solidFill>
                  <a:srgbClr val="FF0000"/>
                </a:solidFill>
                <a:latin typeface="Times New Roman" panose="02020603050405020304" pitchFamily="18" charset="0"/>
                <a:cs typeface="Times New Roman" panose="02020603050405020304" pitchFamily="18" charset="0"/>
              </a:rPr>
              <a:t>речевая </a:t>
            </a:r>
            <a:r>
              <a:rPr lang="ru-RU" sz="1400" b="1" dirty="0">
                <a:solidFill>
                  <a:srgbClr val="FF0000"/>
                </a:solidFill>
                <a:latin typeface="Times New Roman" panose="02020603050405020304" pitchFamily="18" charset="0"/>
                <a:cs typeface="Times New Roman" panose="02020603050405020304" pitchFamily="18" charset="0"/>
              </a:rPr>
              <a:t>(слушание речи взрослого и сверстников, активная диалогическая и монологическая речь); </a:t>
            </a:r>
            <a:endParaRPr lang="ru-RU" sz="1400" b="1" dirty="0" smtClean="0">
              <a:solidFill>
                <a:srgbClr val="FF0000"/>
              </a:solidFill>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познавательно-исследовательская </a:t>
            </a:r>
            <a:r>
              <a:rPr lang="ru-RU" sz="1400" dirty="0">
                <a:latin typeface="Times New Roman" panose="02020603050405020304" pitchFamily="18" charset="0"/>
                <a:cs typeface="Times New Roman" panose="02020603050405020304" pitchFamily="18" charset="0"/>
              </a:rPr>
              <a:t>деятельность и экспериментирование;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изобразительная </a:t>
            </a:r>
            <a:r>
              <a:rPr lang="ru-RU" sz="1400" dirty="0">
                <a:latin typeface="Times New Roman" panose="02020603050405020304" pitchFamily="18" charset="0"/>
                <a:cs typeface="Times New Roman" panose="02020603050405020304" pitchFamily="18" charset="0"/>
              </a:rPr>
              <a:t>деятельность (рисование, лепка, аппликация) и конструирование из разных материалов </a:t>
            </a:r>
            <a:r>
              <a:rPr lang="ru-RU" sz="1400" b="1" dirty="0">
                <a:solidFill>
                  <a:srgbClr val="FF0000"/>
                </a:solidFill>
                <a:latin typeface="Times New Roman" panose="02020603050405020304" pitchFamily="18" charset="0"/>
                <a:cs typeface="Times New Roman" panose="02020603050405020304" pitchFamily="18" charset="0"/>
              </a:rPr>
              <a:t>по образцу, условию и замыслу ребенка; </a:t>
            </a:r>
            <a:endParaRPr lang="ru-RU" sz="1400" b="1" dirty="0" smtClean="0">
              <a:solidFill>
                <a:srgbClr val="FF0000"/>
              </a:solidFill>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двигательная </a:t>
            </a:r>
            <a:r>
              <a:rPr lang="ru-RU" sz="1400" dirty="0">
                <a:latin typeface="Times New Roman" panose="02020603050405020304" pitchFamily="18" charset="0"/>
                <a:cs typeface="Times New Roman" panose="02020603050405020304" pitchFamily="18" charset="0"/>
              </a:rPr>
              <a:t>(основные виды движений, </a:t>
            </a:r>
            <a:r>
              <a:rPr lang="ru-RU" sz="1400" b="1" dirty="0">
                <a:solidFill>
                  <a:srgbClr val="FF0000"/>
                </a:solidFill>
                <a:latin typeface="Times New Roman" panose="02020603050405020304" pitchFamily="18" charset="0"/>
                <a:cs typeface="Times New Roman" panose="02020603050405020304" pitchFamily="18" charset="0"/>
              </a:rPr>
              <a:t>общеразвивающие и спортивные упражнения, подвижные и элементы спортивных игр и другое)</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элементарная </a:t>
            </a:r>
            <a:r>
              <a:rPr lang="ru-RU" sz="1400" dirty="0">
                <a:latin typeface="Times New Roman" panose="02020603050405020304" pitchFamily="18" charset="0"/>
                <a:cs typeface="Times New Roman" panose="02020603050405020304" pitchFamily="18" charset="0"/>
              </a:rPr>
              <a:t>трудовая деятельность (самообслуживание, хозяйственно-бытовой труд, </a:t>
            </a:r>
            <a:r>
              <a:rPr lang="ru-RU" sz="1400" b="1" dirty="0">
                <a:solidFill>
                  <a:srgbClr val="FF0000"/>
                </a:solidFill>
                <a:latin typeface="Times New Roman" panose="02020603050405020304" pitchFamily="18" charset="0"/>
                <a:cs typeface="Times New Roman" panose="02020603050405020304" pitchFamily="18" charset="0"/>
              </a:rPr>
              <a:t>труд в природе, ручной труд</a:t>
            </a:r>
            <a:r>
              <a:rPr lang="ru-RU" sz="1400" dirty="0" smtClean="0">
                <a:latin typeface="Times New Roman" panose="02020603050405020304" pitchFamily="18" charset="0"/>
                <a:cs typeface="Times New Roman" panose="02020603050405020304" pitchFamily="18" charset="0"/>
              </a:rPr>
              <a:t>);</a:t>
            </a:r>
          </a:p>
          <a:p>
            <a:pPr algn="just"/>
            <a:r>
              <a:rPr lang="ru-RU" sz="1400" dirty="0" smtClean="0">
                <a:latin typeface="Times New Roman" panose="02020603050405020304" pitchFamily="18" charset="0"/>
                <a:cs typeface="Times New Roman" panose="02020603050405020304" pitchFamily="18" charset="0"/>
              </a:rPr>
              <a:t>музыкальная </a:t>
            </a:r>
            <a:r>
              <a:rPr lang="ru-RU" sz="1400" dirty="0">
                <a:latin typeface="Times New Roman" panose="02020603050405020304" pitchFamily="18" charset="0"/>
                <a:cs typeface="Times New Roman" panose="02020603050405020304" pitchFamily="18" charset="0"/>
              </a:rPr>
              <a:t>(слушание и понимание музыкальных произведений, пение, музыкально-ритмические движения, игра на детских музыкальных инструментах).</a:t>
            </a:r>
          </a:p>
          <a:p>
            <a:pPr marL="0" indent="0" algn="just">
              <a:buNone/>
            </a:pPr>
            <a:endParaRPr lang="ru-RU" sz="1400" b="1" dirty="0">
              <a:solidFill>
                <a:srgbClr val="FF0000"/>
              </a:solidFill>
              <a:latin typeface="Times New Roman" panose="02020603050405020304" pitchFamily="18" charset="0"/>
              <a:cs typeface="Times New Roman" panose="02020603050405020304" pitchFamily="18" charset="0"/>
            </a:endParaRPr>
          </a:p>
          <a:p>
            <a:pPr algn="just"/>
            <a:endParaRPr lang="ru-RU"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56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419879"/>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839788" y="888521"/>
            <a:ext cx="5157787"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839788" y="1292453"/>
            <a:ext cx="5157787" cy="4897210"/>
          </a:xfrm>
        </p:spPr>
        <p:txBody>
          <a:bodyPr>
            <a:normAutofit/>
          </a:bodyPr>
          <a:lstStyle/>
          <a:p>
            <a:pPr marL="0" indent="0" algn="just">
              <a:buNone/>
            </a:pPr>
            <a:r>
              <a:rPr lang="ru-RU" sz="1400" b="1" i="1" dirty="0" smtClean="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2.10. объем обязательной части Программы рекомендуется не менее 60 % от ее общего объема; части, формируемой участниками образовательных отношений, не более 40 %</a:t>
            </a:r>
          </a:p>
          <a:p>
            <a:pPr marL="0" indent="0" algn="just">
              <a:buNone/>
            </a:pP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2.11.2. Содержательный раздел представляет общее содержание Программы, обеспечивающее полноценное развитие личности детей.</a:t>
            </a:r>
          </a:p>
          <a:p>
            <a:pPr marL="0" indent="0" algn="just">
              <a:buNone/>
            </a:pPr>
            <a:r>
              <a:rPr lang="ru-RU" sz="1400" dirty="0">
                <a:latin typeface="Times New Roman" panose="02020603050405020304" pitchFamily="18" charset="0"/>
                <a:cs typeface="Times New Roman" panose="02020603050405020304" pitchFamily="18" charset="0"/>
              </a:rPr>
              <a:t>Содержательный раздел Программы должен включать:</a:t>
            </a:r>
          </a:p>
          <a:p>
            <a:pPr algn="just"/>
            <a:r>
              <a:rPr lang="ru-RU" sz="1400" dirty="0" smtClean="0">
                <a:latin typeface="Times New Roman" panose="02020603050405020304" pitchFamily="18" charset="0"/>
                <a:cs typeface="Times New Roman" panose="02020603050405020304" pitchFamily="18" charset="0"/>
              </a:rPr>
              <a:t>а) описание </a:t>
            </a:r>
            <a:r>
              <a:rPr lang="ru-RU" sz="1400" dirty="0">
                <a:latin typeface="Times New Roman" panose="02020603050405020304" pitchFamily="18" charset="0"/>
                <a:cs typeface="Times New Roman" panose="02020603050405020304" pitchFamily="18" charset="0"/>
              </a:rPr>
              <a:t>образовательной деятельности в соответствии с направлениями развития ребенка, представленными в пяти образовательных </a:t>
            </a:r>
            <a:r>
              <a:rPr lang="ru-RU" sz="1400" dirty="0" smtClean="0">
                <a:latin typeface="Times New Roman" panose="02020603050405020304" pitchFamily="18" charset="0"/>
                <a:cs typeface="Times New Roman" panose="02020603050405020304" pitchFamily="18" charset="0"/>
              </a:rPr>
              <a:t>областях, с учетом используемых вариативных примерных основных образовательных программ дошкольного образования и методических пособий, обеспечивающих реализацию данного содержания;</a:t>
            </a:r>
          </a:p>
          <a:p>
            <a:pPr algn="just"/>
            <a:r>
              <a:rPr lang="ru-RU" sz="1400" dirty="0" smtClean="0">
                <a:latin typeface="Times New Roman" panose="02020603050405020304" pitchFamily="18" charset="0"/>
                <a:cs typeface="Times New Roman" panose="02020603050405020304" pitchFamily="18" charset="0"/>
              </a:rPr>
              <a:t>2.12 В случае если обязательная часть Программы соответствует примерной программе, она оформляется в виде ссылки на соответствующую примерную программу. Обязательная часть должна быть представлена развернуто в соответствии с пунктом 2.11 Стандарта, в случае если она не соответствует одной из примерных программ</a:t>
            </a:r>
            <a:endParaRPr lang="ru-RU" sz="14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888521"/>
            <a:ext cx="5183188"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8 </a:t>
            </a:r>
            <a:r>
              <a:rPr lang="ru-RU" sz="20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1292452"/>
            <a:ext cx="5183188" cy="5315381"/>
          </a:xfrm>
        </p:spPr>
        <p:txBody>
          <a:bodyPr>
            <a:normAutofit/>
          </a:bodyPr>
          <a:lstStyle/>
          <a:p>
            <a:pPr algn="just"/>
            <a:r>
              <a:rPr lang="ru-RU" sz="1400" b="1"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2.10. Объем обязательной части Программы </a:t>
            </a:r>
            <a:r>
              <a:rPr lang="ru-RU" sz="1400" b="1" dirty="0">
                <a:solidFill>
                  <a:srgbClr val="FF0000"/>
                </a:solidFill>
                <a:latin typeface="Times New Roman" panose="02020603050405020304" pitchFamily="18" charset="0"/>
                <a:cs typeface="Times New Roman" panose="02020603050405020304" pitchFamily="18" charset="0"/>
              </a:rPr>
              <a:t>должен соответствовать федеральной программе </a:t>
            </a:r>
            <a:r>
              <a:rPr lang="ru-RU" sz="1400" dirty="0">
                <a:latin typeface="Times New Roman" panose="02020603050405020304" pitchFamily="18" charset="0"/>
                <a:cs typeface="Times New Roman" panose="02020603050405020304" pitchFamily="18" charset="0"/>
              </a:rPr>
              <a:t>и быть не менее 60% от общего объема Программы; части, формируемой участниками образовательных отношений, не более 40%. </a:t>
            </a:r>
            <a:r>
              <a:rPr lang="ru-RU" sz="1400" b="1" dirty="0">
                <a:solidFill>
                  <a:srgbClr val="FF0000"/>
                </a:solidFill>
                <a:latin typeface="Times New Roman" panose="02020603050405020304" pitchFamily="18" charset="0"/>
                <a:cs typeface="Times New Roman" panose="02020603050405020304" pitchFamily="18" charset="0"/>
              </a:rPr>
              <a:t>Содержание и планируемые результаты Программы должны быть не ниже соответствующих содержания и планируемых результатов федеральной программы </a:t>
            </a:r>
            <a:endParaRPr lang="ru-RU" sz="1400" dirty="0">
              <a:solidFill>
                <a:srgbClr val="FF0000"/>
              </a:solidFill>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2.11.2. Содержательный раздел представляет общее содержание Программы, обеспечивающее полноценное развитие личности детей.</a:t>
            </a:r>
          </a:p>
          <a:p>
            <a:pPr marL="0" indent="0" algn="just">
              <a:buNone/>
            </a:pPr>
            <a:r>
              <a:rPr lang="ru-RU" sz="1400" dirty="0">
                <a:latin typeface="Times New Roman" panose="02020603050405020304" pitchFamily="18" charset="0"/>
                <a:cs typeface="Times New Roman" panose="02020603050405020304" pitchFamily="18" charset="0"/>
              </a:rPr>
              <a:t>Содержательный раздел Программы должен включать:</a:t>
            </a:r>
          </a:p>
          <a:p>
            <a:pPr algn="just"/>
            <a:r>
              <a:rPr lang="ru-RU" sz="1400" dirty="0">
                <a:latin typeface="Times New Roman" panose="02020603050405020304" pitchFamily="18" charset="0"/>
                <a:cs typeface="Times New Roman" panose="02020603050405020304" pitchFamily="18" charset="0"/>
              </a:rPr>
              <a:t>а) описание образовательной деятельности в соответствии с направлениями развития ребенка, представленными в пяти образовательных областях</a:t>
            </a:r>
            <a:r>
              <a:rPr lang="ru-RU" sz="1400" dirty="0">
                <a:solidFill>
                  <a:srgbClr val="FF0000"/>
                </a:solidFill>
                <a:latin typeface="Times New Roman" panose="02020603050405020304" pitchFamily="18" charset="0"/>
                <a:cs typeface="Times New Roman" panose="02020603050405020304" pitchFamily="18" charset="0"/>
              </a:rPr>
              <a:t>, </a:t>
            </a:r>
            <a:r>
              <a:rPr lang="ru-RU" sz="1400" b="1" dirty="0">
                <a:solidFill>
                  <a:srgbClr val="FF0000"/>
                </a:solidFill>
                <a:latin typeface="Times New Roman" panose="02020603050405020304" pitchFamily="18" charset="0"/>
                <a:cs typeface="Times New Roman" panose="02020603050405020304" pitchFamily="18" charset="0"/>
              </a:rPr>
              <a:t>федеральной программой </a:t>
            </a:r>
            <a:r>
              <a:rPr lang="ru-RU" sz="1400" dirty="0">
                <a:latin typeface="Times New Roman" panose="02020603050405020304" pitchFamily="18" charset="0"/>
                <a:cs typeface="Times New Roman" panose="02020603050405020304" pitchFamily="18" charset="0"/>
              </a:rPr>
              <a:t>и с учетом используемых методических пособий, обеспечивающих реализацию данного содержания;</a:t>
            </a:r>
          </a:p>
          <a:p>
            <a:pPr algn="just"/>
            <a:r>
              <a:rPr lang="ru-RU" sz="1400" dirty="0">
                <a:solidFill>
                  <a:srgbClr val="FF0000"/>
                </a:solidFill>
                <a:latin typeface="Times New Roman" panose="02020603050405020304" pitchFamily="18" charset="0"/>
                <a:cs typeface="Times New Roman" panose="02020603050405020304" pitchFamily="18" charset="0"/>
              </a:rPr>
              <a:t>2.12. </a:t>
            </a:r>
            <a:r>
              <a:rPr lang="ru-RU" sz="1400" b="1" dirty="0">
                <a:solidFill>
                  <a:srgbClr val="FF0000"/>
                </a:solidFill>
                <a:latin typeface="Times New Roman" panose="02020603050405020304" pitchFamily="18" charset="0"/>
                <a:cs typeface="Times New Roman" panose="02020603050405020304" pitchFamily="18" charset="0"/>
              </a:rPr>
              <a:t>Обязательная часть Программы должна соответствовать федеральной программе и оформляется в виде ссылки на нее. Содержание и планируемые результаты Программы должны быть не ниже соответствующих содержания и планируемых результатов федеральной программы.</a:t>
            </a:r>
          </a:p>
        </p:txBody>
      </p:sp>
    </p:spTree>
    <p:extLst>
      <p:ext uri="{BB962C8B-B14F-4D97-AF65-F5344CB8AC3E}">
        <p14:creationId xmlns:p14="http://schemas.microsoft.com/office/powerpoint/2010/main" val="40579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419879"/>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839788" y="888521"/>
            <a:ext cx="5157787"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839788" y="1292453"/>
            <a:ext cx="5157787" cy="4897210"/>
          </a:xfrm>
        </p:spPr>
        <p:txBody>
          <a:bodyPr>
            <a:normAutofit/>
          </a:bodyPr>
          <a:lstStyle/>
          <a:p>
            <a:pPr algn="just"/>
            <a:r>
              <a:rPr lang="ru-RU" sz="1400" b="1"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2.13. Дополнительным разделом Программы является текст ее краткой </a:t>
            </a:r>
            <a:r>
              <a:rPr lang="ru-RU" sz="1400" dirty="0" smtClean="0">
                <a:latin typeface="Times New Roman" panose="02020603050405020304" pitchFamily="18" charset="0"/>
                <a:cs typeface="Times New Roman" panose="02020603050405020304" pitchFamily="18" charset="0"/>
              </a:rPr>
              <a:t>презентации</a:t>
            </a:r>
          </a:p>
          <a:p>
            <a:pPr marL="0" indent="0" algn="just">
              <a:buNone/>
            </a:pPr>
            <a:r>
              <a:rPr lang="ru-RU" sz="1400" dirty="0" smtClean="0">
                <a:latin typeface="Times New Roman" panose="02020603050405020304" pitchFamily="18" charset="0"/>
                <a:cs typeface="Times New Roman" panose="02020603050405020304" pitchFamily="18" charset="0"/>
              </a:rPr>
              <a:t>В краткой презентации Программы должны быть указаны:</a:t>
            </a:r>
          </a:p>
          <a:p>
            <a:pPr marL="0" indent="0" algn="just">
              <a:buNone/>
            </a:pPr>
            <a:r>
              <a:rPr lang="ru-RU" sz="1400" dirty="0" smtClean="0">
                <a:latin typeface="Times New Roman" panose="02020603050405020304" pitchFamily="18" charset="0"/>
                <a:cs typeface="Times New Roman" panose="02020603050405020304" pitchFamily="18" charset="0"/>
              </a:rPr>
              <a:t>2) Используемые Примерные программы</a:t>
            </a:r>
          </a:p>
          <a:p>
            <a:pPr algn="just"/>
            <a:r>
              <a:rPr lang="ru-RU" sz="1400" dirty="0">
                <a:latin typeface="Times New Roman" panose="02020603050405020304" pitchFamily="18" charset="0"/>
                <a:cs typeface="Times New Roman" panose="02020603050405020304" pitchFamily="18" charset="0"/>
              </a:rPr>
              <a:t>3.2. Требования к психолого-педагогическим условиям реализации </a:t>
            </a:r>
            <a:r>
              <a:rPr lang="ru-RU" sz="1400" dirty="0" smtClean="0">
                <a:latin typeface="Times New Roman" panose="02020603050405020304" pitchFamily="18" charset="0"/>
                <a:cs typeface="Times New Roman" panose="02020603050405020304" pitchFamily="18" charset="0"/>
              </a:rPr>
              <a:t>основной образовательной программы дошкольного образования.</a:t>
            </a:r>
          </a:p>
          <a:p>
            <a:pPr algn="just"/>
            <a:r>
              <a:rPr lang="ru-RU" sz="1400" dirty="0" smtClean="0">
                <a:latin typeface="Times New Roman" panose="02020603050405020304" pitchFamily="18" charset="0"/>
                <a:cs typeface="Times New Roman" panose="02020603050405020304" pitchFamily="18" charset="0"/>
              </a:rPr>
              <a:t>3.2.9. Максимально допустимый объем образовательной нагрузки должен соответствовать санитарно-эпидемиологическим правилам и нормам СанПиН 2.4.1.3049-13 «Санитарно-эпидемиологические требования к устройству, содержанию и организации режима работы дошкольных образовательных организаций», утвержденным постановлением Главного государственного санитарного врача Российской Федерации от 15 мая 2013г. № 26 (зарегистрированного Министерством юстиции Российской Федерации 29 мая 2013г., регистрационный1 № 28564</a:t>
            </a:r>
            <a:endParaRPr lang="ru-RU" sz="14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888521"/>
            <a:ext cx="5183188"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8 </a:t>
            </a:r>
            <a:r>
              <a:rPr lang="ru-RU" sz="20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1292452"/>
            <a:ext cx="5183188" cy="5315381"/>
          </a:xfrm>
        </p:spPr>
        <p:txBody>
          <a:bodyPr>
            <a:normAutofit/>
          </a:bodyPr>
          <a:lstStyle/>
          <a:p>
            <a:pPr algn="just"/>
            <a:r>
              <a:rPr lang="ru-RU" sz="1400" b="1" i="1"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2.13. Дополнительным </a:t>
            </a:r>
            <a:r>
              <a:rPr lang="ru-RU" sz="1400" dirty="0">
                <a:latin typeface="Times New Roman" panose="02020603050405020304" pitchFamily="18" charset="0"/>
                <a:cs typeface="Times New Roman" panose="02020603050405020304" pitchFamily="18" charset="0"/>
              </a:rPr>
              <a:t>разделом Программы является текст ее краткой </a:t>
            </a:r>
            <a:r>
              <a:rPr lang="ru-RU" sz="1400" dirty="0" smtClean="0">
                <a:latin typeface="Times New Roman" panose="02020603050405020304" pitchFamily="18" charset="0"/>
                <a:cs typeface="Times New Roman" panose="02020603050405020304" pitchFamily="18" charset="0"/>
              </a:rPr>
              <a:t>презентации</a:t>
            </a:r>
          </a:p>
          <a:p>
            <a:pPr marL="0" indent="0" algn="just">
              <a:buNone/>
            </a:pPr>
            <a:r>
              <a:rPr lang="ru-RU" sz="1400" dirty="0">
                <a:latin typeface="Times New Roman" panose="02020603050405020304" pitchFamily="18" charset="0"/>
                <a:cs typeface="Times New Roman" panose="02020603050405020304" pitchFamily="18" charset="0"/>
              </a:rPr>
              <a:t>В краткой презентации Программы должны быть указаны:</a:t>
            </a:r>
          </a:p>
          <a:p>
            <a:pPr marL="0" indent="0" algn="just">
              <a:buNone/>
            </a:pPr>
            <a:r>
              <a:rPr lang="ru-RU" sz="1400" dirty="0">
                <a:latin typeface="Times New Roman" panose="02020603050405020304" pitchFamily="18" charset="0"/>
                <a:cs typeface="Times New Roman" panose="02020603050405020304" pitchFamily="18" charset="0"/>
              </a:rPr>
              <a:t>2) </a:t>
            </a:r>
            <a:r>
              <a:rPr lang="ru-RU" sz="1400" dirty="0" smtClean="0">
                <a:latin typeface="Times New Roman" panose="02020603050405020304" pitchFamily="18" charset="0"/>
                <a:cs typeface="Times New Roman" panose="02020603050405020304" pitchFamily="18" charset="0"/>
              </a:rPr>
              <a:t>Ссылка на федеральную программу</a:t>
            </a: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3.2. Требования к психолого-педагогическим условиям реализации Программы.</a:t>
            </a:r>
          </a:p>
          <a:p>
            <a:pPr algn="just"/>
            <a:r>
              <a:rPr lang="ru-RU" sz="1400" dirty="0">
                <a:latin typeface="Times New Roman" panose="02020603050405020304" pitchFamily="18" charset="0"/>
                <a:cs typeface="Times New Roman" panose="02020603050405020304" pitchFamily="18" charset="0"/>
              </a:rPr>
              <a:t>3.2.9. Максимально допустимый объем образовательной нагрузки должен соответствовать санитарным правилам и нормам </a:t>
            </a:r>
            <a:r>
              <a:rPr lang="ru-RU" sz="1400" u="sng" dirty="0">
                <a:latin typeface="Times New Roman" panose="02020603050405020304" pitchFamily="18" charset="0"/>
                <a:cs typeface="Times New Roman" panose="02020603050405020304" pitchFamily="18" charset="0"/>
                <a:hlinkClick r:id="rId3"/>
              </a:rPr>
              <a:t>СанПиН 1.2.3685-21</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«Гигиенические </a:t>
            </a:r>
            <a:r>
              <a:rPr lang="ru-RU" sz="1400" dirty="0">
                <a:latin typeface="Times New Roman" panose="02020603050405020304" pitchFamily="18" charset="0"/>
                <a:cs typeface="Times New Roman" panose="02020603050405020304" pitchFamily="18" charset="0"/>
              </a:rPr>
              <a:t>нормативы и требования к обеспечению безопасности и (или) безвредности для человека факторов среды </a:t>
            </a:r>
            <a:r>
              <a:rPr lang="ru-RU" sz="1400" dirty="0" smtClean="0">
                <a:latin typeface="Times New Roman" panose="02020603050405020304" pitchFamily="18" charset="0"/>
                <a:cs typeface="Times New Roman" panose="02020603050405020304" pitchFamily="18" charset="0"/>
              </a:rPr>
              <a:t>обитания», </a:t>
            </a:r>
            <a:r>
              <a:rPr lang="ru-RU" sz="1400" dirty="0">
                <a:latin typeface="Times New Roman" panose="02020603050405020304" pitchFamily="18" charset="0"/>
                <a:cs typeface="Times New Roman" panose="02020603050405020304" pitchFamily="18" charset="0"/>
              </a:rPr>
              <a:t>утвержденным </a:t>
            </a:r>
            <a:r>
              <a:rPr lang="ru-RU" sz="1400" u="sng" dirty="0">
                <a:latin typeface="Times New Roman" panose="02020603050405020304" pitchFamily="18" charset="0"/>
                <a:cs typeface="Times New Roman" panose="02020603050405020304" pitchFamily="18" charset="0"/>
                <a:hlinkClick r:id="rId4"/>
              </a:rPr>
              <a:t>постановлением</a:t>
            </a:r>
            <a:r>
              <a:rPr lang="ru-RU" sz="1400" dirty="0">
                <a:latin typeface="Times New Roman" panose="02020603050405020304" pitchFamily="18" charset="0"/>
                <a:cs typeface="Times New Roman" panose="02020603050405020304" pitchFamily="18" charset="0"/>
              </a:rPr>
              <a:t> Главного государственного санитарного врача Российской Федерации от 28 января 2021 г. N 2 (зарегистрировано Министерством юстиции Российской Федерации 29 января 2021 г., регистрационный N 62296), действующим до 1 марта 2027 г., и санитарным правилам </a:t>
            </a:r>
            <a:r>
              <a:rPr lang="ru-RU" sz="1400" u="sng" dirty="0">
                <a:latin typeface="Times New Roman" panose="02020603050405020304" pitchFamily="18" charset="0"/>
                <a:cs typeface="Times New Roman" panose="02020603050405020304" pitchFamily="18" charset="0"/>
                <a:hlinkClick r:id="rId5"/>
              </a:rPr>
              <a:t>СП 2.4.3648-20</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«Санитарно-эпидемиологические </a:t>
            </a:r>
            <a:r>
              <a:rPr lang="ru-RU" sz="1400" dirty="0">
                <a:latin typeface="Times New Roman" panose="02020603050405020304" pitchFamily="18" charset="0"/>
                <a:cs typeface="Times New Roman" panose="02020603050405020304" pitchFamily="18" charset="0"/>
              </a:rPr>
              <a:t>требования к организациям воспитания и обучения, отдыха и оздоровления детей и </a:t>
            </a:r>
            <a:r>
              <a:rPr lang="ru-RU" sz="1400" dirty="0" smtClean="0">
                <a:latin typeface="Times New Roman" panose="02020603050405020304" pitchFamily="18" charset="0"/>
                <a:cs typeface="Times New Roman" panose="02020603050405020304" pitchFamily="18" charset="0"/>
              </a:rPr>
              <a:t>молодежи», </a:t>
            </a:r>
            <a:r>
              <a:rPr lang="ru-RU" sz="1400" dirty="0">
                <a:latin typeface="Times New Roman" panose="02020603050405020304" pitchFamily="18" charset="0"/>
                <a:cs typeface="Times New Roman" panose="02020603050405020304" pitchFamily="18" charset="0"/>
              </a:rPr>
              <a:t>утвержденным </a:t>
            </a:r>
            <a:r>
              <a:rPr lang="ru-RU" sz="1400" u="sng" dirty="0">
                <a:latin typeface="Times New Roman" panose="02020603050405020304" pitchFamily="18" charset="0"/>
                <a:cs typeface="Times New Roman" panose="02020603050405020304" pitchFamily="18" charset="0"/>
                <a:hlinkClick r:id="rId6"/>
              </a:rPr>
              <a:t>постановлением</a:t>
            </a:r>
            <a:r>
              <a:rPr lang="ru-RU" sz="1400" dirty="0">
                <a:latin typeface="Times New Roman" panose="02020603050405020304" pitchFamily="18" charset="0"/>
                <a:cs typeface="Times New Roman" panose="02020603050405020304" pitchFamily="18" charset="0"/>
              </a:rPr>
              <a:t> Главного государственного санитарного врача Российской Федерации от 28 сентября 2020 г. N 28 (зарегистрировано Министерством юстиции Российской Федерации 18 декабря 2020 г., регистрационный N 61573), действующим до 1 января 2027 г.</a:t>
            </a:r>
          </a:p>
          <a:p>
            <a:pPr marL="0" indent="0" algn="just">
              <a:buNone/>
            </a:pPr>
            <a:endParaRPr lang="ru-RU"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98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172657"/>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779403" y="322121"/>
            <a:ext cx="5157787" cy="362806"/>
          </a:xfrm>
        </p:spPr>
        <p:txBody>
          <a:bodyPr>
            <a:normAutofit fontScale="92500" lnSpcReduction="10000"/>
          </a:bodyPr>
          <a:lstStyle/>
          <a:p>
            <a:pPr algn="ctr"/>
            <a:r>
              <a:rPr lang="ru-RU" dirty="0" smtClean="0"/>
              <a:t>  </a:t>
            </a:r>
            <a:r>
              <a:rPr lang="ru-RU" sz="18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18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779402" y="675041"/>
            <a:ext cx="5157787" cy="6044936"/>
          </a:xfrm>
        </p:spPr>
        <p:txBody>
          <a:bodyPr>
            <a:normAutofit lnSpcReduction="10000"/>
          </a:bodyPr>
          <a:lstStyle/>
          <a:p>
            <a:pPr algn="just"/>
            <a:r>
              <a:rPr lang="ru-RU" sz="1200" b="1" i="1"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3.5. Требования к материально-техническим условиям реализации </a:t>
            </a:r>
            <a:r>
              <a:rPr lang="ru-RU" sz="1200" dirty="0" smtClean="0">
                <a:latin typeface="Times New Roman" panose="02020603050405020304" pitchFamily="18" charset="0"/>
                <a:cs typeface="Times New Roman" panose="02020603050405020304" pitchFamily="18" charset="0"/>
              </a:rPr>
              <a:t>основной образовательной программы дошкольного образования.</a:t>
            </a:r>
          </a:p>
          <a:p>
            <a:pPr algn="just"/>
            <a:r>
              <a:rPr lang="ru-RU" sz="1200" dirty="0">
                <a:latin typeface="Times New Roman" panose="02020603050405020304" pitchFamily="18" charset="0"/>
                <a:cs typeface="Times New Roman" panose="02020603050405020304" pitchFamily="18" charset="0"/>
              </a:rPr>
              <a:t>3.6. Требования к финансовым условиям реализации </a:t>
            </a:r>
            <a:r>
              <a:rPr lang="ru-RU" sz="1200" dirty="0" smtClean="0">
                <a:latin typeface="Times New Roman" panose="02020603050405020304" pitchFamily="18" charset="0"/>
                <a:cs typeface="Times New Roman" panose="02020603050405020304" pitchFamily="18" charset="0"/>
              </a:rPr>
              <a:t>основной образовательной программы дошкольного образования.</a:t>
            </a:r>
            <a:endParaRPr lang="ru-RU" sz="1200" dirty="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4.6. К целевым ориентирам дошкольного образования относятся следующие социально-нормативные возрастные характеристики возможных достижений ребёнка:</a:t>
            </a:r>
          </a:p>
          <a:p>
            <a:pPr algn="just"/>
            <a:r>
              <a:rPr lang="ru-RU" sz="1200" b="1" dirty="0">
                <a:latin typeface="Times New Roman" panose="02020603050405020304" pitchFamily="18" charset="0"/>
                <a:cs typeface="Times New Roman" panose="02020603050405020304" pitchFamily="18" charset="0"/>
              </a:rPr>
              <a:t>Целевые ориентиры образования в младенческом </a:t>
            </a:r>
            <a:r>
              <a:rPr lang="ru-RU" sz="1200" b="1" dirty="0" smtClean="0">
                <a:latin typeface="Times New Roman" panose="02020603050405020304" pitchFamily="18" charset="0"/>
                <a:cs typeface="Times New Roman" panose="02020603050405020304" pitchFamily="18" charset="0"/>
              </a:rPr>
              <a:t> и раннем возрасте:</a:t>
            </a:r>
          </a:p>
          <a:p>
            <a:pPr algn="just"/>
            <a:r>
              <a:rPr lang="ru-RU" sz="1200" dirty="0">
                <a:latin typeface="Times New Roman" panose="02020603050405020304" pitchFamily="18" charset="0"/>
                <a:cs typeface="Times New Roman" panose="02020603050405020304" pitchFamily="18" charset="0"/>
              </a:rPr>
              <a:t>ребенок  интересуется окружающими предметами и активно действует с ними; эмоционально вовлечен в действия с игрушками и другими предметами, стремится проявлять настойчивость в достижении результата своих действий;</a:t>
            </a:r>
          </a:p>
          <a:p>
            <a:pPr algn="just"/>
            <a:r>
              <a:rPr lang="ru-RU" sz="1200" dirty="0">
                <a:latin typeface="Times New Roman" panose="02020603050405020304" pitchFamily="18" charset="0"/>
                <a:cs typeface="Times New Roman" panose="02020603050405020304" pitchFamily="18" charset="0"/>
              </a:rPr>
              <a:t> использует специфические, культурно фиксированные  предметные действия, знает назначение бытовых предметов (ложки, расчёски, карандаша и пр.)  и умеет пользоваться ими. Владеет простейшими навыками самообслуживания; стремится проявлять самостоятельность в бытовом и игровом поведении;</a:t>
            </a:r>
          </a:p>
          <a:p>
            <a:pPr algn="just"/>
            <a:r>
              <a:rPr lang="ru-RU" sz="1200" dirty="0">
                <a:latin typeface="Times New Roman" panose="02020603050405020304" pitchFamily="18" charset="0"/>
                <a:cs typeface="Times New Roman" panose="02020603050405020304" pitchFamily="18" charset="0"/>
              </a:rPr>
              <a:t> владеет </a:t>
            </a:r>
            <a:r>
              <a:rPr lang="ru-RU" sz="1200" dirty="0" smtClean="0">
                <a:latin typeface="Times New Roman" panose="02020603050405020304" pitchFamily="18" charset="0"/>
                <a:cs typeface="Times New Roman" panose="02020603050405020304" pitchFamily="18" charset="0"/>
              </a:rPr>
              <a:t>активной </a:t>
            </a:r>
            <a:r>
              <a:rPr lang="ru-RU" sz="1200" dirty="0">
                <a:latin typeface="Times New Roman" panose="02020603050405020304" pitchFamily="18" charset="0"/>
                <a:cs typeface="Times New Roman" panose="02020603050405020304" pitchFamily="18" charset="0"/>
              </a:rPr>
              <a:t>речью, включённой в общение; может обращаться с вопросами и просьбами, понимает речь взрослых; знает названия окружающих предметов и игрушек;</a:t>
            </a:r>
          </a:p>
          <a:p>
            <a:pPr algn="just"/>
            <a:r>
              <a:rPr lang="ru-RU" sz="1200" dirty="0">
                <a:latin typeface="Times New Roman" panose="02020603050405020304" pitchFamily="18" charset="0"/>
                <a:cs typeface="Times New Roman" panose="02020603050405020304" pitchFamily="18" charset="0"/>
              </a:rPr>
              <a:t> стремится к общению со взрослыми и активно подражает им в  движениях и действиях; появляются игры, в которых ребенок воспроизводит действия взрослого;</a:t>
            </a:r>
          </a:p>
          <a:p>
            <a:pPr algn="just"/>
            <a:r>
              <a:rPr lang="ru-RU" sz="1200" dirty="0">
                <a:latin typeface="Times New Roman" panose="02020603050405020304" pitchFamily="18" charset="0"/>
                <a:cs typeface="Times New Roman" panose="02020603050405020304" pitchFamily="18" charset="0"/>
              </a:rPr>
              <a:t> проявляет интерес к сверстникам; наблюдает за их действиями и подражает им;</a:t>
            </a:r>
          </a:p>
          <a:p>
            <a:pPr algn="just"/>
            <a:r>
              <a:rPr lang="ru-RU" sz="1200" dirty="0">
                <a:latin typeface="Times New Roman" panose="02020603050405020304" pitchFamily="18" charset="0"/>
                <a:cs typeface="Times New Roman" panose="02020603050405020304" pitchFamily="18" charset="0"/>
              </a:rPr>
              <a:t> ребенок обладает интересом к стихам, песням и сказкам, рассматриванию картинки, стремится двигаться под музыку; проявляет эмоциональный  отклик на различные произведения культуры и искусства;</a:t>
            </a:r>
          </a:p>
          <a:p>
            <a:pPr algn="just"/>
            <a:r>
              <a:rPr lang="ru-RU" sz="1200" dirty="0">
                <a:latin typeface="Times New Roman" panose="02020603050405020304" pitchFamily="18" charset="0"/>
                <a:cs typeface="Times New Roman" panose="02020603050405020304" pitchFamily="18" charset="0"/>
              </a:rPr>
              <a:t> у ребёнка развита крупная моторика, он стремится осваивать различные виды движения (бег, лазанье, перешагивание и пр.).</a:t>
            </a:r>
          </a:p>
          <a:p>
            <a:pPr marL="0" indent="0" algn="just">
              <a:buNone/>
            </a:pPr>
            <a:endParaRPr lang="ru-RU" sz="12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345772"/>
            <a:ext cx="5183188" cy="339155"/>
          </a:xfrm>
        </p:spPr>
        <p:txBody>
          <a:bodyPr>
            <a:normAutofit/>
          </a:bodyPr>
          <a:lstStyle/>
          <a:p>
            <a:pPr algn="ctr"/>
            <a:r>
              <a:rPr lang="ru-RU" sz="1800" dirty="0" smtClean="0"/>
              <a:t> </a:t>
            </a:r>
            <a:r>
              <a:rPr lang="ru-RU" sz="1800" dirty="0" smtClean="0">
                <a:solidFill>
                  <a:srgbClr val="0070C0"/>
                </a:solidFill>
                <a:latin typeface="Times New Roman" panose="02020603050405020304" pitchFamily="18" charset="0"/>
                <a:cs typeface="Times New Roman" panose="02020603050405020304" pitchFamily="18" charset="0"/>
              </a:rPr>
              <a:t>8 </a:t>
            </a:r>
            <a:r>
              <a:rPr lang="ru-RU" sz="18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573685"/>
            <a:ext cx="5183188" cy="5855831"/>
          </a:xfrm>
        </p:spPr>
        <p:txBody>
          <a:bodyPr>
            <a:noAutofit/>
          </a:bodyPr>
          <a:lstStyle/>
          <a:p>
            <a:pPr algn="just"/>
            <a:r>
              <a:rPr lang="ru-RU" sz="1200" b="1" i="1"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3.5. Требования к материально-техническим условиям </a:t>
            </a:r>
            <a:r>
              <a:rPr lang="ru-RU" sz="1200" dirty="0" smtClean="0">
                <a:latin typeface="Times New Roman" panose="02020603050405020304" pitchFamily="18" charset="0"/>
                <a:cs typeface="Times New Roman" panose="02020603050405020304" pitchFamily="18" charset="0"/>
              </a:rPr>
              <a:t>реализации </a:t>
            </a:r>
            <a:r>
              <a:rPr lang="ru-RU" sz="1200" b="1" dirty="0">
                <a:solidFill>
                  <a:srgbClr val="FF0000"/>
                </a:solidFill>
                <a:latin typeface="Times New Roman" panose="02020603050405020304" pitchFamily="18" charset="0"/>
                <a:cs typeface="Times New Roman" panose="02020603050405020304" pitchFamily="18" charset="0"/>
              </a:rPr>
              <a:t>Программы</a:t>
            </a:r>
            <a:r>
              <a:rPr lang="ru-RU" sz="1200" b="1" dirty="0" smtClean="0">
                <a:solidFill>
                  <a:srgbClr val="FF0000"/>
                </a:solidFill>
                <a:latin typeface="Times New Roman" panose="02020603050405020304" pitchFamily="18" charset="0"/>
                <a:cs typeface="Times New Roman" panose="02020603050405020304" pitchFamily="18" charset="0"/>
              </a:rPr>
              <a:t>.</a:t>
            </a:r>
          </a:p>
          <a:p>
            <a:pPr algn="just"/>
            <a:r>
              <a:rPr lang="ru-RU" sz="1200" dirty="0">
                <a:latin typeface="Times New Roman" panose="02020603050405020304" pitchFamily="18" charset="0"/>
                <a:cs typeface="Times New Roman" panose="02020603050405020304" pitchFamily="18" charset="0"/>
              </a:rPr>
              <a:t>3.6. Требования к финансовым условиям реализации </a:t>
            </a:r>
            <a:r>
              <a:rPr lang="ru-RU" sz="1200" dirty="0">
                <a:solidFill>
                  <a:srgbClr val="FF0000"/>
                </a:solidFill>
                <a:latin typeface="Times New Roman" panose="02020603050405020304" pitchFamily="18" charset="0"/>
                <a:cs typeface="Times New Roman" panose="02020603050405020304" pitchFamily="18" charset="0"/>
              </a:rPr>
              <a:t>Программы.</a:t>
            </a:r>
          </a:p>
          <a:p>
            <a:pPr algn="just"/>
            <a:r>
              <a:rPr lang="ru-RU" sz="1200" dirty="0">
                <a:latin typeface="Times New Roman" panose="02020603050405020304" pitchFamily="18" charset="0"/>
                <a:cs typeface="Times New Roman" panose="02020603050405020304" pitchFamily="18" charset="0"/>
              </a:rPr>
              <a:t>4.6. К целевым ориентирам дошкольного образования относятся следующие социально-нормативные возрастные характеристики возможных достижений ребёнка</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marL="0" indent="0" algn="just">
              <a:buNone/>
            </a:pPr>
            <a:r>
              <a:rPr lang="ru-RU" sz="1200" b="1" dirty="0">
                <a:latin typeface="Times New Roman" panose="02020603050405020304" pitchFamily="18" charset="0"/>
                <a:cs typeface="Times New Roman" panose="02020603050405020304" pitchFamily="18" charset="0"/>
              </a:rPr>
              <a:t>Целевые ориентиры образования в младенческом возрасте</a:t>
            </a:r>
            <a:r>
              <a:rPr lang="ru-RU" sz="1200" b="1"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a:t>
            </a:r>
          </a:p>
          <a:p>
            <a:pPr algn="just"/>
            <a:r>
              <a:rPr lang="ru-RU" sz="1200" dirty="0">
                <a:latin typeface="Times New Roman" panose="02020603050405020304" pitchFamily="18" charset="0"/>
                <a:cs typeface="Times New Roman" panose="02020603050405020304" pitchFamily="18" charset="0"/>
              </a:rPr>
              <a:t>ребенок проявляет двигательную активность в освоении пространственной среды, используя движения ползания, лазанья, хватания, бросания, манипулирует предметами, начинает осваивать самостоятельную ходьбу;</a:t>
            </a:r>
          </a:p>
          <a:p>
            <a:pPr algn="just"/>
            <a:r>
              <a:rPr lang="ru-RU" sz="1200" dirty="0">
                <a:latin typeface="Times New Roman" panose="02020603050405020304" pitchFamily="18" charset="0"/>
                <a:cs typeface="Times New Roman" panose="02020603050405020304" pitchFamily="18" charset="0"/>
              </a:rPr>
              <a:t>ребенок эмоционально реагирует на внимание взрослого, проявляет радость в ответ на общение со взрослым;</a:t>
            </a:r>
          </a:p>
          <a:p>
            <a:pPr algn="just"/>
            <a:r>
              <a:rPr lang="ru-RU" sz="1200" dirty="0">
                <a:latin typeface="Times New Roman" panose="02020603050405020304" pitchFamily="18" charset="0"/>
                <a:cs typeface="Times New Roman" panose="02020603050405020304" pitchFamily="18" charset="0"/>
              </a:rPr>
              <a:t>ребенок понимает речь взрослого, положительно реагирует на знакомых людей, имена близких родственников;</a:t>
            </a:r>
          </a:p>
          <a:p>
            <a:pPr algn="just"/>
            <a:r>
              <a:rPr lang="ru-RU" sz="1200" dirty="0">
                <a:latin typeface="Times New Roman" panose="02020603050405020304" pitchFamily="18" charset="0"/>
                <a:cs typeface="Times New Roman" panose="02020603050405020304" pitchFamily="18" charset="0"/>
              </a:rPr>
              <a:t>ребенок выполняет простые просьбы взрослого, понимает и адекватно реагирует на слова, регулирующие поведение (можно, нельзя и другое);</a:t>
            </a:r>
          </a:p>
          <a:p>
            <a:pPr algn="just"/>
            <a:r>
              <a:rPr lang="ru-RU" sz="1200" dirty="0">
                <a:latin typeface="Times New Roman" panose="02020603050405020304" pitchFamily="18" charset="0"/>
                <a:cs typeface="Times New Roman" panose="02020603050405020304" pitchFamily="18" charset="0"/>
              </a:rPr>
              <a:t>ребенок произносит несколько простых, облегченных слов;</a:t>
            </a:r>
          </a:p>
          <a:p>
            <a:pPr algn="just"/>
            <a:r>
              <a:rPr lang="ru-RU" sz="1200" dirty="0">
                <a:latin typeface="Times New Roman" panose="02020603050405020304" pitchFamily="18" charset="0"/>
                <a:cs typeface="Times New Roman" panose="02020603050405020304" pitchFamily="18" charset="0"/>
              </a:rPr>
              <a:t>ребенок активно действует с игрушками, подражая действиям взрослых (катает машинку, кормит собачку, качает куклу);</a:t>
            </a:r>
          </a:p>
          <a:p>
            <a:pPr algn="just"/>
            <a:r>
              <a:rPr lang="ru-RU" sz="1200" dirty="0">
                <a:latin typeface="Times New Roman" panose="02020603050405020304" pitchFamily="18" charset="0"/>
                <a:cs typeface="Times New Roman" panose="02020603050405020304" pitchFamily="18" charset="0"/>
              </a:rPr>
              <a:t>ребенок положительно реагирует на прием пищи и гигиенические процедуры;</a:t>
            </a:r>
          </a:p>
          <a:p>
            <a:pPr algn="just"/>
            <a:r>
              <a:rPr lang="ru-RU" sz="1200" dirty="0">
                <a:latin typeface="Times New Roman" panose="02020603050405020304" pitchFamily="18" charset="0"/>
                <a:cs typeface="Times New Roman" panose="02020603050405020304" pitchFamily="18" charset="0"/>
              </a:rPr>
              <a:t>ребенок ориентируется в знакомой обстановке, активно действует с окружающими предметами (открывает и закрывает дверцы шкафа, выдвигает ящики);</a:t>
            </a:r>
          </a:p>
          <a:p>
            <a:pPr algn="just"/>
            <a:r>
              <a:rPr lang="ru-RU" sz="1200" dirty="0">
                <a:latin typeface="Times New Roman" panose="02020603050405020304" pitchFamily="18" charset="0"/>
                <a:cs typeface="Times New Roman" panose="02020603050405020304" pitchFamily="18" charset="0"/>
              </a:rPr>
              <a:t>ребенок проявляет интерес к животным, птицам, рыбам, растениям; эмоционально реагирует на музыку, пение, прислушивается к звучанию разных музыкальных инструментов.</a:t>
            </a:r>
          </a:p>
          <a:p>
            <a:pPr algn="just"/>
            <a:endParaRPr lang="ru-RU"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27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rotWithShape="1">
          <a:blip r:embed="rId2"/>
          <a:srcRect l="509" t="13612" r="19752" b="6580"/>
          <a:stretch/>
        </p:blipFill>
        <p:spPr>
          <a:xfrm>
            <a:off x="888520" y="431321"/>
            <a:ext cx="10783020" cy="6159259"/>
          </a:xfrm>
          <a:prstGeom prst="rect">
            <a:avLst/>
          </a:prstGeom>
        </p:spPr>
      </p:pic>
      <p:pic>
        <p:nvPicPr>
          <p:cNvPr id="8" name="Рисунок 7"/>
          <p:cNvPicPr>
            <a:picLocks noChangeAspect="1"/>
          </p:cNvPicPr>
          <p:nvPr/>
        </p:nvPicPr>
        <p:blipFill>
          <a:blip r:embed="rId3"/>
          <a:stretch>
            <a:fillRect/>
          </a:stretch>
        </p:blipFill>
        <p:spPr>
          <a:xfrm>
            <a:off x="156445" y="69595"/>
            <a:ext cx="767263" cy="1008708"/>
          </a:xfrm>
          <a:prstGeom prst="rect">
            <a:avLst/>
          </a:prstGeom>
        </p:spPr>
      </p:pic>
    </p:spTree>
    <p:extLst>
      <p:ext uri="{BB962C8B-B14F-4D97-AF65-F5344CB8AC3E}">
        <p14:creationId xmlns:p14="http://schemas.microsoft.com/office/powerpoint/2010/main" val="173608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172657"/>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779403" y="322121"/>
            <a:ext cx="3283639" cy="362806"/>
          </a:xfrm>
        </p:spPr>
        <p:txBody>
          <a:bodyPr>
            <a:normAutofit fontScale="92500" lnSpcReduction="10000"/>
          </a:bodyPr>
          <a:lstStyle/>
          <a:p>
            <a:pPr algn="ctr"/>
            <a:r>
              <a:rPr lang="ru-RU" dirty="0" smtClean="0"/>
              <a:t>  </a:t>
            </a:r>
            <a:r>
              <a:rPr lang="ru-RU" sz="18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18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779402" y="675041"/>
            <a:ext cx="5157787" cy="6044936"/>
          </a:xfrm>
        </p:spPr>
        <p:txBody>
          <a:bodyPr>
            <a:normAutofit/>
          </a:bodyPr>
          <a:lstStyle/>
          <a:p>
            <a:pPr algn="just"/>
            <a:r>
              <a:rPr lang="ru-RU" sz="1200" b="1" i="1"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a:p>
            <a:pPr marL="0" indent="0" algn="just">
              <a:buNone/>
            </a:pPr>
            <a:endParaRPr lang="ru-RU" sz="12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345772"/>
            <a:ext cx="5183188" cy="339155"/>
          </a:xfrm>
        </p:spPr>
        <p:txBody>
          <a:bodyPr>
            <a:normAutofit/>
          </a:bodyPr>
          <a:lstStyle/>
          <a:p>
            <a:pPr algn="ctr"/>
            <a:r>
              <a:rPr lang="ru-RU" sz="1800" dirty="0" smtClean="0"/>
              <a:t> </a:t>
            </a:r>
            <a:r>
              <a:rPr lang="ru-RU" sz="1800" dirty="0" smtClean="0">
                <a:solidFill>
                  <a:srgbClr val="0070C0"/>
                </a:solidFill>
                <a:latin typeface="Times New Roman" panose="02020603050405020304" pitchFamily="18" charset="0"/>
                <a:cs typeface="Times New Roman" panose="02020603050405020304" pitchFamily="18" charset="0"/>
              </a:rPr>
              <a:t>8 </a:t>
            </a:r>
            <a:r>
              <a:rPr lang="ru-RU" sz="18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4175185" y="573685"/>
            <a:ext cx="7180203" cy="5855831"/>
          </a:xfrm>
        </p:spPr>
        <p:txBody>
          <a:bodyPr>
            <a:noAutofit/>
          </a:bodyPr>
          <a:lstStyle/>
          <a:p>
            <a:pPr algn="just"/>
            <a:r>
              <a:rPr lang="ru-RU" sz="1200" b="1" i="1"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Целевые ориентиры образования в раннем возрасте</a:t>
            </a:r>
            <a:r>
              <a:rPr lang="ru-RU" sz="1200" b="1" dirty="0" smtClean="0">
                <a:latin typeface="Times New Roman" panose="02020603050405020304" pitchFamily="18" charset="0"/>
                <a:cs typeface="Times New Roman" panose="02020603050405020304" pitchFamily="18" charset="0"/>
              </a:rPr>
              <a:t>:</a:t>
            </a:r>
            <a:endParaRPr lang="ru-RU" sz="1200" b="1" dirty="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у ребенка развита крупная моторика, он активно использует освоенные ранее движения, начинает осваивать бег, прыжки, повторяет за взрослым простые имитационные упражнения, понимает указания взрослого, выполняет движения по зрительному и звуковому ориентирам;</a:t>
            </a:r>
          </a:p>
          <a:p>
            <a:pPr algn="just"/>
            <a:r>
              <a:rPr lang="ru-RU" sz="1200" dirty="0">
                <a:latin typeface="Times New Roman" panose="02020603050405020304" pitchFamily="18" charset="0"/>
                <a:cs typeface="Times New Roman" panose="02020603050405020304" pitchFamily="18" charset="0"/>
              </a:rPr>
              <a:t>ребенок стремится к общению со взрослыми, реагирует на их настроение;</a:t>
            </a:r>
          </a:p>
          <a:p>
            <a:pPr algn="just"/>
            <a:r>
              <a:rPr lang="ru-RU" sz="1200" dirty="0">
                <a:latin typeface="Times New Roman" panose="02020603050405020304" pitchFamily="18" charset="0"/>
                <a:cs typeface="Times New Roman" panose="02020603050405020304" pitchFamily="18" charset="0"/>
              </a:rPr>
              <a:t>ребенок проявляет интерес к сверстникам; наблюдает за их действиями и подражает им; играет рядом;</a:t>
            </a:r>
          </a:p>
          <a:p>
            <a:pPr algn="just"/>
            <a:r>
              <a:rPr lang="ru-RU" sz="1200" dirty="0">
                <a:latin typeface="Times New Roman" panose="02020603050405020304" pitchFamily="18" charset="0"/>
                <a:cs typeface="Times New Roman" panose="02020603050405020304" pitchFamily="18" charset="0"/>
              </a:rPr>
              <a:t>в игровых действиях ребенок отображает действия взрослых, их последовательность, взаимосвязь;</a:t>
            </a:r>
          </a:p>
          <a:p>
            <a:pPr algn="just"/>
            <a:r>
              <a:rPr lang="ru-RU" sz="1200" dirty="0">
                <a:latin typeface="Times New Roman" panose="02020603050405020304" pitchFamily="18" charset="0"/>
                <a:cs typeface="Times New Roman" panose="02020603050405020304" pitchFamily="18" charset="0"/>
              </a:rPr>
              <a:t>ребенок эмоционально вовлечен в действия с игрушками и другими предметами, стремится проявлять настойчивость в достижении результата своих действий;</a:t>
            </a:r>
          </a:p>
          <a:p>
            <a:pPr algn="just"/>
            <a:r>
              <a:rPr lang="ru-RU" sz="1200" dirty="0">
                <a:latin typeface="Times New Roman" panose="02020603050405020304" pitchFamily="18" charset="0"/>
                <a:cs typeface="Times New Roman" panose="02020603050405020304" pitchFamily="18" charset="0"/>
              </a:rPr>
              <a:t>ребенок владеет активной речью, включенной в общение; может обращаться с вопросами и просьбами; проявляет интерес к стихам, сказкам, повторяет отдельные слова и фразы за взрослым; рассматривает картинки, показывает и называет предметы, изображенные на них;</a:t>
            </a:r>
          </a:p>
          <a:p>
            <a:pPr algn="just"/>
            <a:r>
              <a:rPr lang="ru-RU" sz="1200" dirty="0">
                <a:latin typeface="Times New Roman" panose="02020603050405020304" pitchFamily="18" charset="0"/>
                <a:cs typeface="Times New Roman" panose="02020603050405020304" pitchFamily="18" charset="0"/>
              </a:rPr>
              <a:t>ребенок понимает и выполняет простые поручения взрослого;</a:t>
            </a:r>
          </a:p>
          <a:p>
            <a:pPr algn="just"/>
            <a:r>
              <a:rPr lang="ru-RU" sz="1200" dirty="0">
                <a:latin typeface="Times New Roman" panose="02020603050405020304" pitchFamily="18" charset="0"/>
                <a:cs typeface="Times New Roman" panose="02020603050405020304" pitchFamily="18" charset="0"/>
              </a:rPr>
              <a:t>ребенок активно действует с окружающими его предметами, знает названия, свойства и назначение многих предметов, находящихся в его повседневном обиходе: различает и называет основные цвета, формы предметов, ориентируется в основных пространственных и временных отношениях;</a:t>
            </a:r>
          </a:p>
          <a:p>
            <a:pPr algn="just"/>
            <a:r>
              <a:rPr lang="ru-RU" sz="1200" dirty="0">
                <a:latin typeface="Times New Roman" panose="02020603050405020304" pitchFamily="18" charset="0"/>
                <a:cs typeface="Times New Roman" panose="02020603050405020304" pitchFamily="18" charset="0"/>
              </a:rPr>
              <a:t>ребенок использует специфические, культурно фиксированные предметные действия, знает назначение бытовых предметов (ложки, расчески, карандаша и прочее) и умеет пользоваться ими;</a:t>
            </a:r>
          </a:p>
          <a:p>
            <a:pPr algn="just"/>
            <a:r>
              <a:rPr lang="ru-RU" sz="1200" dirty="0">
                <a:latin typeface="Times New Roman" panose="02020603050405020304" pitchFamily="18" charset="0"/>
                <a:cs typeface="Times New Roman" panose="02020603050405020304" pitchFamily="18" charset="0"/>
              </a:rPr>
              <a:t>ребенок владеет основными гигиеническими навыками, простейшими навыками самообслуживания (одевание, раздевание, самостоятельно ест и другое);</a:t>
            </a:r>
          </a:p>
          <a:p>
            <a:pPr algn="just"/>
            <a:r>
              <a:rPr lang="ru-RU" sz="1200" dirty="0">
                <a:latin typeface="Times New Roman" panose="02020603050405020304" pitchFamily="18" charset="0"/>
                <a:cs typeface="Times New Roman" panose="02020603050405020304" pitchFamily="18" charset="0"/>
              </a:rPr>
              <a:t>ребенок стремится проявлять самостоятельность в бытовом и игровом поведении;</a:t>
            </a:r>
          </a:p>
          <a:p>
            <a:pPr algn="just"/>
            <a:r>
              <a:rPr lang="ru-RU" sz="1200" dirty="0">
                <a:latin typeface="Times New Roman" panose="02020603050405020304" pitchFamily="18" charset="0"/>
                <a:cs typeface="Times New Roman" panose="02020603050405020304" pitchFamily="18" charset="0"/>
              </a:rPr>
              <a:t>ребенок с удовольствием слушает музыку, подпевает, выполняет простые танцевальные движения; ребенок эмоционально откликается на красоту природы и произведения искусства; осваивает основы изобразительной деятельности (лепка, рисование) и конструирования.</a:t>
            </a:r>
          </a:p>
          <a:p>
            <a:pPr algn="just"/>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a:p>
            <a:pPr algn="just"/>
            <a:endParaRPr lang="ru-RU"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758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72503" y="82914"/>
            <a:ext cx="743776" cy="981541"/>
          </a:xfrm>
          <a:prstGeom prst="rect">
            <a:avLst/>
          </a:prstGeom>
        </p:spPr>
      </p:pic>
      <p:sp>
        <p:nvSpPr>
          <p:cNvPr id="2" name="Заголовок 1"/>
          <p:cNvSpPr>
            <a:spLocks noGrp="1"/>
          </p:cNvSpPr>
          <p:nvPr>
            <p:ph type="title"/>
          </p:nvPr>
        </p:nvSpPr>
        <p:spPr>
          <a:xfrm>
            <a:off x="839788" y="149464"/>
            <a:ext cx="10515600" cy="172657"/>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779403" y="322121"/>
            <a:ext cx="3283639" cy="362806"/>
          </a:xfrm>
        </p:spPr>
        <p:txBody>
          <a:bodyPr>
            <a:normAutofit fontScale="92500" lnSpcReduction="10000"/>
          </a:bodyPr>
          <a:lstStyle/>
          <a:p>
            <a:pPr algn="ctr"/>
            <a:r>
              <a:rPr lang="ru-RU" dirty="0" smtClean="0"/>
              <a:t>  </a:t>
            </a:r>
            <a:r>
              <a:rPr lang="ru-RU" sz="18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18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779402" y="675041"/>
            <a:ext cx="5293594" cy="6044936"/>
          </a:xfrm>
        </p:spPr>
        <p:txBody>
          <a:bodyPr>
            <a:normAutofit/>
          </a:bodyPr>
          <a:lstStyle/>
          <a:p>
            <a:pPr algn="just"/>
            <a:r>
              <a:rPr lang="ru-RU" sz="1200" b="1" i="1"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Целевые </a:t>
            </a:r>
            <a:r>
              <a:rPr lang="ru-RU" sz="1200" b="1" dirty="0">
                <a:latin typeface="Times New Roman" panose="02020603050405020304" pitchFamily="18" charset="0"/>
                <a:cs typeface="Times New Roman" panose="02020603050405020304" pitchFamily="18" charset="0"/>
              </a:rPr>
              <a:t>ориентиры на этапе завершения дошкольного образования</a:t>
            </a:r>
            <a:r>
              <a:rPr lang="ru-RU" sz="1200" b="1" dirty="0" smtClean="0">
                <a:latin typeface="Times New Roman" panose="02020603050405020304" pitchFamily="18" charset="0"/>
                <a:cs typeface="Times New Roman" panose="02020603050405020304" pitchFamily="18" charset="0"/>
              </a:rPr>
              <a:t>: </a:t>
            </a:r>
          </a:p>
          <a:p>
            <a:pPr algn="just"/>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ребёнок овладевает основными культурными способами деятельности, проявляет инициативу и самостоятельность в разных видах деятельности – игре, общении, конструировании и др.; способен выбирать себе род занятий, участников по совместной деятельности;</a:t>
            </a:r>
          </a:p>
          <a:p>
            <a:pPr algn="just"/>
            <a:r>
              <a:rPr lang="ru-RU" sz="1200" dirty="0">
                <a:latin typeface="Times New Roman" panose="02020603050405020304" pitchFamily="18" charset="0"/>
                <a:cs typeface="Times New Roman" panose="02020603050405020304" pitchFamily="18" charset="0"/>
              </a:rPr>
              <a:t> ребёнок обладает установкой положительного отношения к миру, другим людям и самому себе, обладает чувством собственного достоинства; активно взаимодействует со сверстниками и взрослыми, участвует в совместных играх. Способен договариваться, учитывать интересы и чувства других, сопереживать неудачам и </a:t>
            </a:r>
            <a:r>
              <a:rPr lang="ru-RU" sz="1200" dirty="0" err="1">
                <a:latin typeface="Times New Roman" panose="02020603050405020304" pitchFamily="18" charset="0"/>
                <a:cs typeface="Times New Roman" panose="02020603050405020304" pitchFamily="18" charset="0"/>
              </a:rPr>
              <a:t>сорадоваться</a:t>
            </a:r>
            <a:r>
              <a:rPr lang="ru-RU" sz="1200" dirty="0">
                <a:latin typeface="Times New Roman" panose="02020603050405020304" pitchFamily="18" charset="0"/>
                <a:cs typeface="Times New Roman" panose="02020603050405020304" pitchFamily="18" charset="0"/>
              </a:rPr>
              <a:t> успехам других, адекватно проявляет свои чувства, в том числе чувство веры в себя, старается разрешать конфликты;</a:t>
            </a:r>
          </a:p>
          <a:p>
            <a:pPr algn="just"/>
            <a:r>
              <a:rPr lang="ru-RU" sz="1200" dirty="0">
                <a:latin typeface="Times New Roman" panose="02020603050405020304" pitchFamily="18" charset="0"/>
                <a:cs typeface="Times New Roman" panose="02020603050405020304" pitchFamily="18" charset="0"/>
              </a:rPr>
              <a:t> ребёнок обладает развитым воображением, которое реализуется в разных видах деятельности, и, прежде всего, в игре; ребёнок владеет разными формами и видами игры, различает условную и реальную ситуации, умеет подчиняться разным правилам и социальным нормам; </a:t>
            </a:r>
          </a:p>
          <a:p>
            <a:pPr algn="just"/>
            <a:r>
              <a:rPr lang="ru-RU" sz="1200" dirty="0">
                <a:latin typeface="Times New Roman" panose="02020603050405020304" pitchFamily="18" charset="0"/>
                <a:cs typeface="Times New Roman" panose="02020603050405020304" pitchFamily="18" charset="0"/>
              </a:rPr>
              <a:t> ребёнок достаточно хорошо владеет устной речью, может выражать свои мысли и желания, может использовать речь для выражения своих мыслей, чувств и желаний, построения речевого высказывания в ситуации общения, может выделять звуки в словах, у ребёнка складываются предпосылки грамотности;</a:t>
            </a:r>
          </a:p>
          <a:p>
            <a:r>
              <a:rPr lang="ru-RU" sz="1200" dirty="0"/>
              <a:t> </a:t>
            </a:r>
            <a:r>
              <a:rPr lang="ru-RU" sz="1200" dirty="0">
                <a:latin typeface="Times New Roman" panose="02020603050405020304" pitchFamily="18" charset="0"/>
                <a:cs typeface="Times New Roman" panose="02020603050405020304" pitchFamily="18" charset="0"/>
              </a:rPr>
              <a:t>у ребёнка развита крупная и мелкая моторика; он подвижен, вынослив, владеет основными движениями, может контролировать свои движения и управлять ими; </a:t>
            </a:r>
          </a:p>
          <a:p>
            <a:r>
              <a:rPr lang="ru-RU" sz="1200" dirty="0">
                <a:latin typeface="Times New Roman" panose="02020603050405020304" pitchFamily="18" charset="0"/>
                <a:cs typeface="Times New Roman" panose="02020603050405020304" pitchFamily="18" charset="0"/>
              </a:rPr>
              <a:t> ребёнок способен к волевым усилиям, может следовать социальным нормам поведения и правилам в разных видах деятельности, во взаимоотношениях со взрослыми и сверстниками, может соблюдать правила безопасного поведения и личной гигиены; </a:t>
            </a:r>
          </a:p>
          <a:p>
            <a:pPr marL="0" indent="0" algn="just">
              <a:buNone/>
            </a:pPr>
            <a:endParaRPr lang="ru-RU" sz="12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345772"/>
            <a:ext cx="5183188" cy="339155"/>
          </a:xfrm>
        </p:spPr>
        <p:txBody>
          <a:bodyPr>
            <a:normAutofit/>
          </a:bodyPr>
          <a:lstStyle/>
          <a:p>
            <a:pPr algn="ctr"/>
            <a:r>
              <a:rPr lang="ru-RU" sz="1800" dirty="0" smtClean="0"/>
              <a:t> </a:t>
            </a:r>
            <a:r>
              <a:rPr lang="ru-RU" sz="1800" dirty="0" smtClean="0">
                <a:solidFill>
                  <a:srgbClr val="0070C0"/>
                </a:solidFill>
                <a:latin typeface="Times New Roman" panose="02020603050405020304" pitchFamily="18" charset="0"/>
                <a:cs typeface="Times New Roman" panose="02020603050405020304" pitchFamily="18" charset="0"/>
              </a:rPr>
              <a:t>8 </a:t>
            </a:r>
            <a:r>
              <a:rPr lang="ru-RU" sz="18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573685"/>
            <a:ext cx="5183188" cy="5855831"/>
          </a:xfrm>
        </p:spPr>
        <p:txBody>
          <a:bodyPr>
            <a:noAutofit/>
          </a:bodyPr>
          <a:lstStyle/>
          <a:p>
            <a:pPr marL="0" indent="0" algn="just">
              <a:buNone/>
            </a:pPr>
            <a:r>
              <a:rPr lang="ru-RU" sz="1200" b="1" dirty="0" smtClean="0">
                <a:latin typeface="Times New Roman" panose="02020603050405020304" pitchFamily="18" charset="0"/>
                <a:cs typeface="Times New Roman" panose="02020603050405020304" pitchFamily="18" charset="0"/>
              </a:rPr>
              <a:t>Целевые </a:t>
            </a:r>
            <a:r>
              <a:rPr lang="ru-RU" sz="1200" b="1" dirty="0">
                <a:latin typeface="Times New Roman" panose="02020603050405020304" pitchFamily="18" charset="0"/>
                <a:cs typeface="Times New Roman" panose="02020603050405020304" pitchFamily="18" charset="0"/>
              </a:rPr>
              <a:t>ориентиры на этапе завершения дошкольного образования:</a:t>
            </a:r>
          </a:p>
          <a:p>
            <a:pPr algn="just"/>
            <a:r>
              <a:rPr lang="ru-RU" sz="1200" dirty="0">
                <a:latin typeface="Times New Roman" panose="02020603050405020304" pitchFamily="18" charset="0"/>
                <a:cs typeface="Times New Roman" panose="02020603050405020304" pitchFamily="18" charset="0"/>
              </a:rPr>
              <a:t>у ребенка сформированы основные физические и нравственно-волевые качества; ребенок владеет основными движениями и элементами спортивных игр, может контролировать свои движения и управлять ими; соблюдает элементарные правила здорового образа жизни и личной гигиены;</a:t>
            </a:r>
          </a:p>
          <a:p>
            <a:pPr algn="just"/>
            <a:r>
              <a:rPr lang="ru-RU" sz="1200" dirty="0">
                <a:latin typeface="Times New Roman" panose="02020603050405020304" pitchFamily="18" charset="0"/>
                <a:cs typeface="Times New Roman" panose="02020603050405020304" pitchFamily="18" charset="0"/>
              </a:rPr>
              <a:t>ребенок соблюдает элементарные социальные нормы и правила поведения в различных видах деятельности, взаимоотношениях со взрослыми и сверстниками;</a:t>
            </a:r>
          </a:p>
          <a:p>
            <a:pPr algn="just"/>
            <a:r>
              <a:rPr lang="ru-RU" sz="1200" dirty="0">
                <a:latin typeface="Times New Roman" panose="02020603050405020304" pitchFamily="18" charset="0"/>
                <a:cs typeface="Times New Roman" panose="02020603050405020304" pitchFamily="18" charset="0"/>
              </a:rPr>
              <a:t>ребенок способен к осуществлению социальной навигации и соблюдению правил безопасности в реальном и цифровом взаимодействии;</a:t>
            </a:r>
          </a:p>
          <a:p>
            <a:pPr algn="just"/>
            <a:r>
              <a:rPr lang="ru-RU" sz="1200" dirty="0">
                <a:latin typeface="Times New Roman" panose="02020603050405020304" pitchFamily="18" charset="0"/>
                <a:cs typeface="Times New Roman" panose="02020603050405020304" pitchFamily="18" charset="0"/>
              </a:rPr>
              <a:t>у ребенка выражено стремление заниматься социально значимой деятельностью;</a:t>
            </a:r>
          </a:p>
          <a:p>
            <a:pPr algn="just"/>
            <a:r>
              <a:rPr lang="ru-RU" sz="1200" dirty="0">
                <a:latin typeface="Times New Roman" panose="02020603050405020304" pitchFamily="18" charset="0"/>
                <a:cs typeface="Times New Roman" panose="02020603050405020304" pitchFamily="18" charset="0"/>
              </a:rPr>
              <a:t>ребенок владеет средствами общения и способами взаимодействия со взрослыми и сверстниками; способен понимать и учитывать интересы и чувства других; договариваться и дружить со сверстниками; старается разрешать возникающие конфликты;</a:t>
            </a:r>
          </a:p>
          <a:p>
            <a:pPr algn="just"/>
            <a:r>
              <a:rPr lang="ru-RU" sz="1200" dirty="0">
                <a:latin typeface="Times New Roman" panose="02020603050405020304" pitchFamily="18" charset="0"/>
                <a:cs typeface="Times New Roman" panose="02020603050405020304" pitchFamily="18" charset="0"/>
              </a:rPr>
              <a:t>ребенок способен понимать свои переживания и причины их возникновения, регулировать свое поведение и осуществлять выбор социально одобряемых действий в конкретных ситуациях, обосновывать свои ценностные ориентации;</a:t>
            </a:r>
          </a:p>
          <a:p>
            <a:pPr algn="just"/>
            <a:r>
              <a:rPr lang="ru-RU" sz="1200" dirty="0">
                <a:latin typeface="Times New Roman" panose="02020603050405020304" pitchFamily="18" charset="0"/>
                <a:cs typeface="Times New Roman" panose="02020603050405020304" pitchFamily="18" charset="0"/>
              </a:rPr>
              <a:t>ребёнок проявляет положительное отношение к миру, разным видам труда, другим людям и самому себе; стремится сохранять позитивную самооценку; способен откликаться на эмоции близких людей, проявлять </a:t>
            </a:r>
            <a:r>
              <a:rPr lang="ru-RU" sz="1200" dirty="0" err="1">
                <a:latin typeface="Times New Roman" panose="02020603050405020304" pitchFamily="18" charset="0"/>
                <a:cs typeface="Times New Roman" panose="02020603050405020304" pitchFamily="18" charset="0"/>
              </a:rPr>
              <a:t>эмпатию</a:t>
            </a:r>
            <a:r>
              <a:rPr lang="ru-RU" sz="1200" dirty="0">
                <a:latin typeface="Times New Roman" panose="02020603050405020304" pitchFamily="18" charset="0"/>
                <a:cs typeface="Times New Roman" panose="02020603050405020304" pitchFamily="18" charset="0"/>
              </a:rPr>
              <a:t> (сочувствие, сопереживание, содействие);</a:t>
            </a:r>
          </a:p>
          <a:p>
            <a:pPr algn="just"/>
            <a:r>
              <a:rPr lang="ru-RU" sz="1200" dirty="0">
                <a:latin typeface="Times New Roman" panose="02020603050405020304" pitchFamily="18" charset="0"/>
                <a:cs typeface="Times New Roman" panose="02020603050405020304" pitchFamily="18" charset="0"/>
              </a:rPr>
              <a:t>ребенок проявляет любознательность, активно задает вопросы взрослым и сверстникам; интересуется субъективно новым и неизвестным в окружающем мире; способен самостоятельно придумывать объяснения явлениям природы и поступкам людей; склонен наблюдать, экспериментировать;</a:t>
            </a:r>
          </a:p>
          <a:p>
            <a:pPr algn="just"/>
            <a:endParaRPr lang="ru-RU"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714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6012" y="0"/>
            <a:ext cx="743776" cy="981541"/>
          </a:xfrm>
          <a:prstGeom prst="rect">
            <a:avLst/>
          </a:prstGeom>
        </p:spPr>
      </p:pic>
      <p:sp>
        <p:nvSpPr>
          <p:cNvPr id="2" name="Заголовок 1"/>
          <p:cNvSpPr>
            <a:spLocks noGrp="1"/>
          </p:cNvSpPr>
          <p:nvPr>
            <p:ph type="title"/>
          </p:nvPr>
        </p:nvSpPr>
        <p:spPr>
          <a:xfrm>
            <a:off x="839788" y="149464"/>
            <a:ext cx="10515600" cy="172657"/>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779403" y="322121"/>
            <a:ext cx="3283639" cy="362806"/>
          </a:xfrm>
        </p:spPr>
        <p:txBody>
          <a:bodyPr>
            <a:normAutofit fontScale="92500" lnSpcReduction="10000"/>
          </a:bodyPr>
          <a:lstStyle/>
          <a:p>
            <a:pPr algn="ctr"/>
            <a:r>
              <a:rPr lang="ru-RU" dirty="0" smtClean="0"/>
              <a:t>  </a:t>
            </a:r>
            <a:r>
              <a:rPr lang="ru-RU" sz="18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18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779402" y="675041"/>
            <a:ext cx="5157787" cy="6044936"/>
          </a:xfrm>
        </p:spPr>
        <p:txBody>
          <a:bodyPr>
            <a:normAutofit/>
          </a:bodyPr>
          <a:lstStyle/>
          <a:p>
            <a:pPr algn="just"/>
            <a:r>
              <a:rPr lang="ru-RU" sz="1200" b="1" i="1"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ребёнок </a:t>
            </a:r>
            <a:r>
              <a:rPr lang="ru-RU" sz="1200" dirty="0">
                <a:latin typeface="Times New Roman" panose="02020603050405020304" pitchFamily="18" charset="0"/>
                <a:cs typeface="Times New Roman" panose="02020603050405020304" pitchFamily="18" charset="0"/>
              </a:rPr>
              <a:t>проявляет любознательность, задаёт вопросы взрослым и сверстникам, интересуется причинно-следственными связями, пытается самостоятельно придумывать объяснения явлениям природы и поступкам людей; склонен наблюдать, экспериментировать. Обладает начальными знаниями о себе, о природном и социальном мире, в котором он живёт; знаком с произведениями детской литературы, обладает элементарными представлениями из области живой природы, естествознания, математики, истории и т.п.; ребёнок способен к принятию собственных решений, опираясь на свои знания и умения в различных видах деятельности.</a:t>
            </a:r>
          </a:p>
          <a:p>
            <a:pPr algn="just"/>
            <a:endParaRPr lang="ru-RU" sz="1200" dirty="0">
              <a:latin typeface="Times New Roman" panose="02020603050405020304" pitchFamily="18" charset="0"/>
              <a:cs typeface="Times New Roman" panose="02020603050405020304" pitchFamily="18" charset="0"/>
            </a:endParaRPr>
          </a:p>
          <a:p>
            <a:pPr marL="0" indent="0" algn="just">
              <a:buNone/>
            </a:pPr>
            <a:endParaRPr lang="ru-RU" sz="12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345772"/>
            <a:ext cx="5183188" cy="339155"/>
          </a:xfrm>
        </p:spPr>
        <p:txBody>
          <a:bodyPr>
            <a:normAutofit/>
          </a:bodyPr>
          <a:lstStyle/>
          <a:p>
            <a:pPr algn="ctr"/>
            <a:r>
              <a:rPr lang="ru-RU" sz="1800" dirty="0" smtClean="0"/>
              <a:t> </a:t>
            </a:r>
            <a:r>
              <a:rPr lang="ru-RU" sz="1800" dirty="0" smtClean="0">
                <a:solidFill>
                  <a:srgbClr val="0070C0"/>
                </a:solidFill>
                <a:latin typeface="Times New Roman" panose="02020603050405020304" pitchFamily="18" charset="0"/>
                <a:cs typeface="Times New Roman" panose="02020603050405020304" pitchFamily="18" charset="0"/>
              </a:rPr>
              <a:t>8 </a:t>
            </a:r>
            <a:r>
              <a:rPr lang="ru-RU" sz="18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5937189" y="573685"/>
            <a:ext cx="5418199" cy="5855831"/>
          </a:xfrm>
        </p:spPr>
        <p:txBody>
          <a:bodyPr>
            <a:noAutofit/>
          </a:bodyPr>
          <a:lstStyle/>
          <a:p>
            <a:r>
              <a:rPr lang="ru-RU" sz="1200" dirty="0">
                <a:latin typeface="Times New Roman" panose="02020603050405020304" pitchFamily="18" charset="0"/>
                <a:cs typeface="Times New Roman" panose="02020603050405020304" pitchFamily="18" charset="0"/>
              </a:rPr>
              <a:t>ребенок способен предложить собственный замысел и воплотить его в различных деятельностях; владеет разными формами и видами игры, различает условную и реальную ситуации;</a:t>
            </a:r>
          </a:p>
          <a:p>
            <a:r>
              <a:rPr lang="ru-RU" sz="1200" dirty="0">
                <a:latin typeface="Times New Roman" panose="02020603050405020304" pitchFamily="18" charset="0"/>
                <a:cs typeface="Times New Roman" panose="02020603050405020304" pitchFamily="18" charset="0"/>
              </a:rPr>
              <a:t>ребенок обладает начальными знаниями о природном и социальном мире, в котором он живет: элементарными представлениями из области естествознания, математики, истории, искусства и спорта, информатики и инженерии и тому подобное; о себе, собственной принадлежности и принадлежности других людей к определенному полу; составе семьи, родственных отношениях и взаимосвязях, семейных традициях; об обществе, его национально-культурных ценностях; государстве и принадлежности к нему;</a:t>
            </a:r>
          </a:p>
          <a:p>
            <a:r>
              <a:rPr lang="ru-RU" sz="1200" dirty="0">
                <a:latin typeface="Times New Roman" panose="02020603050405020304" pitchFamily="18" charset="0"/>
                <a:cs typeface="Times New Roman" panose="02020603050405020304" pitchFamily="18" charset="0"/>
              </a:rPr>
              <a:t>ребенок владеет речью как средством коммуникации, познания и творческого самовыражения; знает и осмысленно воспринимает литературные произведения различных жанров; демонстрирует готовность к обучению грамоте;</a:t>
            </a:r>
          </a:p>
          <a:p>
            <a:r>
              <a:rPr lang="ru-RU" sz="1200" dirty="0">
                <a:latin typeface="Times New Roman" panose="02020603050405020304" pitchFamily="18" charset="0"/>
                <a:cs typeface="Times New Roman" panose="02020603050405020304" pitchFamily="18" charset="0"/>
              </a:rPr>
              <a:t>ребенок способен воспринимать и понимать произведения различных видов искусства, проявлять эстетическое и эмоционально-нравственное отношение к окружающему миру;</a:t>
            </a:r>
          </a:p>
          <a:p>
            <a:r>
              <a:rPr lang="ru-RU" sz="1200" dirty="0">
                <a:latin typeface="Times New Roman" panose="02020603050405020304" pitchFamily="18" charset="0"/>
                <a:cs typeface="Times New Roman" panose="02020603050405020304" pitchFamily="18" charset="0"/>
              </a:rPr>
              <a:t>владеет художественными умениями, навыками и средствами художественной выразительности в различных видах деятельности и искусства;</a:t>
            </a:r>
          </a:p>
          <a:p>
            <a:r>
              <a:rPr lang="ru-RU" sz="1200" dirty="0">
                <a:latin typeface="Times New Roman" panose="02020603050405020304" pitchFamily="18" charset="0"/>
                <a:cs typeface="Times New Roman" panose="02020603050405020304" pitchFamily="18" charset="0"/>
              </a:rPr>
              <a:t>ребенок способен решать адекватные возрасту интеллектуальные, творческие и личностные задачи; применять накопленный опыт для осуществления различных видов детской деятельности, принимать собственные решения и проявлять инициативу;</a:t>
            </a:r>
          </a:p>
          <a:p>
            <a:r>
              <a:rPr lang="ru-RU" sz="1200" dirty="0">
                <a:latin typeface="Times New Roman" panose="02020603050405020304" pitchFamily="18" charset="0"/>
                <a:cs typeface="Times New Roman" panose="02020603050405020304" pitchFamily="18" charset="0"/>
              </a:rPr>
              <a:t>ребенок способен планировать свои действия, направленные на достижение конкретной цели; демонстрирует сформированные предпосылки к учебной деятельности и элементы готовности к школьному обучению.</a:t>
            </a:r>
          </a:p>
          <a:p>
            <a:pPr algn="just"/>
            <a:r>
              <a:rPr lang="ru-RU" sz="1200" b="1" i="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 </a:t>
            </a:r>
            <a:endParaRPr lang="ru-RU" sz="1200" dirty="0" smtClean="0">
              <a:latin typeface="Times New Roman" panose="02020603050405020304" pitchFamily="18" charset="0"/>
              <a:cs typeface="Times New Roman" panose="02020603050405020304" pitchFamily="18" charset="0"/>
            </a:endParaRPr>
          </a:p>
          <a:p>
            <a:pPr algn="just"/>
            <a:endParaRPr lang="ru-RU"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289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520906" y="365125"/>
            <a:ext cx="5832893" cy="4879735"/>
          </a:xfrm>
        </p:spPr>
        <p:txBody>
          <a:bodyPr>
            <a:normAutofit/>
          </a:bodyPr>
          <a:lstStyle/>
          <a:p>
            <a:pPr algn="just"/>
            <a:r>
              <a:rPr lang="ru-RU" sz="2000" dirty="0" smtClean="0">
                <a:solidFill>
                  <a:srgbClr val="0070C0"/>
                </a:solidFill>
                <a:latin typeface="Times New Roman" panose="02020603050405020304" pitchFamily="18" charset="0"/>
                <a:cs typeface="Times New Roman" panose="02020603050405020304" pitchFamily="18" charset="0"/>
              </a:rPr>
              <a:t>«Методическое сопровождение для обеспечения эффективного внедрения ФОП ДО»</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a:solidFill>
                  <a:srgbClr val="0070C0"/>
                </a:solidFill>
                <a:latin typeface="Times New Roman" panose="02020603050405020304" pitchFamily="18" charset="0"/>
                <a:cs typeface="Times New Roman" panose="02020603050405020304" pitchFamily="18" charset="0"/>
              </a:rPr>
              <a:t/>
            </a:r>
            <a:br>
              <a:rPr lang="ru-RU" sz="2000" dirty="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a:solidFill>
                  <a:srgbClr val="0070C0"/>
                </a:solidFill>
                <a:latin typeface="Times New Roman" panose="02020603050405020304" pitchFamily="18" charset="0"/>
                <a:cs typeface="Times New Roman" panose="02020603050405020304" pitchFamily="18" charset="0"/>
              </a:rPr>
              <a:t/>
            </a:r>
            <a:br>
              <a:rPr lang="ru-RU" sz="2000" dirty="0">
                <a:solidFill>
                  <a:srgbClr val="0070C0"/>
                </a:solidFill>
                <a:latin typeface="Times New Roman" panose="02020603050405020304" pitchFamily="18" charset="0"/>
                <a:cs typeface="Times New Roman" panose="02020603050405020304" pitchFamily="18" charset="0"/>
              </a:rPr>
            </a:br>
            <a:r>
              <a:rPr lang="ru-RU" sz="2000" dirty="0">
                <a:solidFill>
                  <a:srgbClr val="0070C0"/>
                </a:solidFill>
                <a:latin typeface="Times New Roman" panose="02020603050405020304" pitchFamily="18" charset="0"/>
                <a:cs typeface="Times New Roman" panose="02020603050405020304" pitchFamily="18" charset="0"/>
              </a:rPr>
              <a:t/>
            </a:r>
            <a:br>
              <a:rPr lang="ru-RU" sz="2000" dirty="0">
                <a:solidFill>
                  <a:srgbClr val="0070C0"/>
                </a:solidFill>
                <a:latin typeface="Times New Roman" panose="02020603050405020304" pitchFamily="18" charset="0"/>
                <a:cs typeface="Times New Roman" panose="02020603050405020304" pitchFamily="18" charset="0"/>
              </a:rPr>
            </a:br>
            <a:r>
              <a:rPr lang="ru-RU" sz="2000" dirty="0" err="1" smtClean="0">
                <a:solidFill>
                  <a:srgbClr val="0070C0"/>
                </a:solidFill>
                <a:latin typeface="Times New Roman" panose="02020603050405020304" pitchFamily="18" charset="0"/>
                <a:cs typeface="Times New Roman" panose="02020603050405020304" pitchFamily="18" charset="0"/>
              </a:rPr>
              <a:t>Скоролупова</a:t>
            </a:r>
            <a:r>
              <a:rPr lang="ru-RU" sz="2000" dirty="0" smtClean="0">
                <a:solidFill>
                  <a:srgbClr val="0070C0"/>
                </a:solidFill>
                <a:latin typeface="Times New Roman" panose="02020603050405020304" pitchFamily="18" charset="0"/>
                <a:cs typeface="Times New Roman" panose="02020603050405020304" pitchFamily="18" charset="0"/>
              </a:rPr>
              <a:t> Оксана Алексеевна, федеральный эксперт, ведущий методист ООО «Просвещение-СОЮЗ», член рабочей группы Координационного совета при Правительстве РФ по проведению в Российской Федерации Десятилетия детства, автор пособий по развитию детей дошкольного возраста, почетный работник общего образования РФ</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a:solidFill>
                  <a:srgbClr val="0070C0"/>
                </a:solidFill>
                <a:latin typeface="Times New Roman" panose="02020603050405020304" pitchFamily="18" charset="0"/>
                <a:cs typeface="Times New Roman" panose="02020603050405020304" pitchFamily="18" charset="0"/>
              </a:rPr>
              <a:t/>
            </a:r>
            <a:br>
              <a:rPr lang="ru-RU" sz="2000" dirty="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
            </a:r>
            <a:br>
              <a:rPr lang="ru-RU" sz="2000" dirty="0" smtClean="0">
                <a:solidFill>
                  <a:srgbClr val="0070C0"/>
                </a:solidFill>
                <a:latin typeface="Times New Roman" panose="02020603050405020304" pitchFamily="18" charset="0"/>
                <a:cs typeface="Times New Roman" panose="02020603050405020304" pitchFamily="18" charset="0"/>
              </a:rPr>
            </a:br>
            <a:r>
              <a:rPr lang="ru-RU" sz="1200" b="1" dirty="0" smtClean="0">
                <a:latin typeface="Times New Roman" panose="02020603050405020304" pitchFamily="18" charset="0"/>
                <a:cs typeface="Times New Roman" panose="02020603050405020304" pitchFamily="18" charset="0"/>
              </a:rPr>
              <a:t>Презентация 3</a:t>
            </a:r>
            <a:endParaRPr lang="ru-RU" sz="1200" b="1" dirty="0">
              <a:latin typeface="Times New Roman" panose="02020603050405020304" pitchFamily="18" charset="0"/>
              <a:cs typeface="Times New Roman" panose="02020603050405020304" pitchFamily="18" charset="0"/>
            </a:endParaRPr>
          </a:p>
        </p:txBody>
      </p:sp>
      <p:pic>
        <p:nvPicPr>
          <p:cNvPr id="10" name="Объект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2475" y="824960"/>
            <a:ext cx="3263503" cy="4351338"/>
          </a:xfrm>
        </p:spPr>
      </p:pic>
      <p:pic>
        <p:nvPicPr>
          <p:cNvPr id="2" name="Рисунок 1"/>
          <p:cNvPicPr>
            <a:picLocks noChangeAspect="1"/>
          </p:cNvPicPr>
          <p:nvPr/>
        </p:nvPicPr>
        <p:blipFill>
          <a:blip r:embed="rId3"/>
          <a:stretch>
            <a:fillRect/>
          </a:stretch>
        </p:blipFill>
        <p:spPr>
          <a:xfrm>
            <a:off x="287547" y="177776"/>
            <a:ext cx="743776" cy="981541"/>
          </a:xfrm>
          <a:prstGeom prst="rect">
            <a:avLst/>
          </a:prstGeom>
        </p:spPr>
      </p:pic>
    </p:spTree>
    <p:extLst>
      <p:ext uri="{BB962C8B-B14F-4D97-AF65-F5344CB8AC3E}">
        <p14:creationId xmlns:p14="http://schemas.microsoft.com/office/powerpoint/2010/main" val="3899447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779698" y="750497"/>
            <a:ext cx="5574101" cy="4666891"/>
          </a:xfrm>
        </p:spPr>
        <p:txBody>
          <a:bodyPr>
            <a:normAutofit/>
          </a:bodyPr>
          <a:lstStyle/>
          <a:p>
            <a:pPr algn="just"/>
            <a:r>
              <a:rPr lang="ru-RU" sz="2000" dirty="0" smtClean="0">
                <a:solidFill>
                  <a:srgbClr val="0070C0"/>
                </a:solidFill>
                <a:latin typeface="Times New Roman" panose="02020603050405020304" pitchFamily="18" charset="0"/>
                <a:cs typeface="Times New Roman" panose="02020603050405020304" pitchFamily="18" charset="0"/>
              </a:rPr>
              <a:t>Создание единого образовательного пространства дошкольного образования</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a:solidFill>
                  <a:srgbClr val="0070C0"/>
                </a:solidFill>
                <a:latin typeface="Times New Roman" panose="02020603050405020304" pitchFamily="18" charset="0"/>
                <a:cs typeface="Times New Roman" panose="02020603050405020304" pitchFamily="18" charset="0"/>
              </a:rPr>
              <a:t/>
            </a:r>
            <a:br>
              <a:rPr lang="ru-RU" sz="2000" dirty="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Изотова Елена Ивановна, заведующий лабораторией дошкольного образования ФГБНУ «Институт возрастной физиологии Российской академии образования, кандидат психологических наук, доцент</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a:solidFill>
                  <a:srgbClr val="0070C0"/>
                </a:solidFill>
                <a:latin typeface="Times New Roman" panose="02020603050405020304" pitchFamily="18" charset="0"/>
                <a:cs typeface="Times New Roman" panose="02020603050405020304" pitchFamily="18" charset="0"/>
              </a:rPr>
              <a:t/>
            </a:r>
            <a:br>
              <a:rPr lang="ru-RU" sz="2000" dirty="0">
                <a:solidFill>
                  <a:srgbClr val="0070C0"/>
                </a:solidFill>
                <a:latin typeface="Times New Roman" panose="02020603050405020304" pitchFamily="18" charset="0"/>
                <a:cs typeface="Times New Roman" panose="02020603050405020304" pitchFamily="18" charset="0"/>
              </a:rPr>
            </a:br>
            <a:r>
              <a:rPr lang="ru-RU" sz="1000" b="1" dirty="0" smtClean="0">
                <a:latin typeface="Times New Roman" panose="02020603050405020304" pitchFamily="18" charset="0"/>
                <a:cs typeface="Times New Roman" panose="02020603050405020304" pitchFamily="18" charset="0"/>
              </a:rPr>
              <a:t>Презентация 4</a:t>
            </a:r>
            <a:endParaRPr lang="ru-RU" sz="1000" b="1" dirty="0">
              <a:latin typeface="Times New Roman" panose="02020603050405020304" pitchFamily="18" charset="0"/>
              <a:cs typeface="Times New Roman" panose="02020603050405020304" pitchFamily="18" charset="0"/>
            </a:endParaRPr>
          </a:p>
        </p:txBody>
      </p:sp>
      <p:pic>
        <p:nvPicPr>
          <p:cNvPr id="2" name="Объект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5985" y="1690688"/>
            <a:ext cx="5080000" cy="3386667"/>
          </a:xfrm>
        </p:spPr>
      </p:pic>
      <p:pic>
        <p:nvPicPr>
          <p:cNvPr id="9" name="Рисунок 8"/>
          <p:cNvPicPr>
            <a:picLocks noChangeAspect="1"/>
          </p:cNvPicPr>
          <p:nvPr/>
        </p:nvPicPr>
        <p:blipFill>
          <a:blip r:embed="rId3"/>
          <a:stretch>
            <a:fillRect/>
          </a:stretch>
        </p:blipFill>
        <p:spPr>
          <a:xfrm>
            <a:off x="220459" y="167134"/>
            <a:ext cx="743776" cy="981541"/>
          </a:xfrm>
          <a:prstGeom prst="rect">
            <a:avLst/>
          </a:prstGeom>
        </p:spPr>
      </p:pic>
    </p:spTree>
    <p:extLst>
      <p:ext uri="{BB962C8B-B14F-4D97-AF65-F5344CB8AC3E}">
        <p14:creationId xmlns:p14="http://schemas.microsoft.com/office/powerpoint/2010/main" val="77161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a:xfrm>
            <a:off x="10075654" y="6495690"/>
            <a:ext cx="1894936" cy="198408"/>
          </a:xfrm>
        </p:spPr>
        <p:txBody>
          <a:bodyPr>
            <a:normAutofit fontScale="92500" lnSpcReduction="20000"/>
          </a:bodyPr>
          <a:lstStyle/>
          <a:p>
            <a:r>
              <a:rPr lang="ru-RU" sz="1000" b="1" dirty="0" smtClean="0">
                <a:latin typeface="Times New Roman" panose="02020603050405020304" pitchFamily="18" charset="0"/>
                <a:cs typeface="Times New Roman" panose="02020603050405020304" pitchFamily="18" charset="0"/>
              </a:rPr>
              <a:t>Презентация 5</a:t>
            </a:r>
            <a:endParaRPr lang="ru-RU" sz="1000" b="1" dirty="0">
              <a:latin typeface="Times New Roman" panose="02020603050405020304" pitchFamily="18" charset="0"/>
              <a:cs typeface="Times New Roman" panose="02020603050405020304" pitchFamily="18" charset="0"/>
            </a:endParaRPr>
          </a:p>
        </p:txBody>
      </p:sp>
      <p:pic>
        <p:nvPicPr>
          <p:cNvPr id="2" name="Объект 1"/>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5890" t="19302" r="6831" b="13492"/>
          <a:stretch/>
        </p:blipFill>
        <p:spPr>
          <a:xfrm>
            <a:off x="850570" y="243755"/>
            <a:ext cx="10780712" cy="6251935"/>
          </a:xfrm>
        </p:spPr>
      </p:pic>
      <p:pic>
        <p:nvPicPr>
          <p:cNvPr id="9" name="Рисунок 8"/>
          <p:cNvPicPr>
            <a:picLocks noChangeAspect="1"/>
          </p:cNvPicPr>
          <p:nvPr/>
        </p:nvPicPr>
        <p:blipFill>
          <a:blip r:embed="rId3"/>
          <a:stretch>
            <a:fillRect/>
          </a:stretch>
        </p:blipFill>
        <p:spPr>
          <a:xfrm>
            <a:off x="42423" y="46366"/>
            <a:ext cx="613185" cy="809204"/>
          </a:xfrm>
          <a:prstGeom prst="rect">
            <a:avLst/>
          </a:prstGeom>
        </p:spPr>
      </p:pic>
    </p:spTree>
    <p:extLst>
      <p:ext uri="{BB962C8B-B14F-4D97-AF65-F5344CB8AC3E}">
        <p14:creationId xmlns:p14="http://schemas.microsoft.com/office/powerpoint/2010/main" val="2316591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6323" y="126018"/>
            <a:ext cx="10077091" cy="1325563"/>
          </a:xfrm>
        </p:spPr>
        <p:txBody>
          <a:bodyPr>
            <a:normAutofit/>
          </a:bodyPr>
          <a:lstStyle/>
          <a:p>
            <a:pPr algn="ctr"/>
            <a:r>
              <a:rPr lang="ru-RU" sz="3200" dirty="0" smtClean="0">
                <a:solidFill>
                  <a:srgbClr val="0070C0"/>
                </a:solidFill>
                <a:latin typeface="Times New Roman" panose="02020603050405020304" pitchFamily="18" charset="0"/>
                <a:cs typeface="Times New Roman" panose="02020603050405020304" pitchFamily="18" charset="0"/>
              </a:rPr>
              <a:t>Методические рекомендации по реализации ФОП ДО</a:t>
            </a:r>
            <a:br>
              <a:rPr lang="ru-RU" sz="3200" dirty="0" smtClean="0">
                <a:solidFill>
                  <a:srgbClr val="0070C0"/>
                </a:solidFill>
                <a:latin typeface="Times New Roman" panose="02020603050405020304" pitchFamily="18" charset="0"/>
                <a:cs typeface="Times New Roman" panose="02020603050405020304" pitchFamily="18" charset="0"/>
              </a:rPr>
            </a:br>
            <a:r>
              <a:rPr lang="ru-RU" sz="2400" dirty="0" smtClean="0">
                <a:solidFill>
                  <a:srgbClr val="0070C0"/>
                </a:solidFill>
                <a:latin typeface="Times New Roman" panose="02020603050405020304" pitchFamily="18" charset="0"/>
                <a:cs typeface="Times New Roman" panose="02020603050405020304" pitchFamily="18" charset="0"/>
              </a:rPr>
              <a:t>Министерство просвещения Российской Федерации</a:t>
            </a:r>
            <a:endParaRPr lang="ru-RU" sz="2400"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290787"/>
            <a:ext cx="11369615" cy="4351338"/>
          </a:xfrm>
        </p:spPr>
        <p:txBody>
          <a:bodyPr>
            <a:noAutofit/>
          </a:bodyPr>
          <a:lstStyle/>
          <a:p>
            <a:r>
              <a:rPr lang="ru-RU" sz="2400" dirty="0">
                <a:latin typeface="Times New Roman" panose="02020603050405020304" pitchFamily="18" charset="0"/>
                <a:cs typeface="Times New Roman" panose="02020603050405020304" pitchFamily="18" charset="0"/>
              </a:rPr>
              <a:t>СОДЕРЖАНИЕ</a:t>
            </a:r>
          </a:p>
          <a:p>
            <a:r>
              <a:rPr lang="ru-RU" sz="2400" dirty="0">
                <a:latin typeface="Times New Roman" panose="02020603050405020304" pitchFamily="18" charset="0"/>
                <a:cs typeface="Times New Roman" panose="02020603050405020304" pitchFamily="18" charset="0"/>
              </a:rPr>
              <a:t>1.1.	Введение: нормативно-правовые и научно-теоретические основы Федеральной программы</a:t>
            </a:r>
          </a:p>
          <a:p>
            <a:r>
              <a:rPr lang="ru-RU" sz="2400" dirty="0">
                <a:latin typeface="Times New Roman" panose="02020603050405020304" pitchFamily="18" charset="0"/>
                <a:cs typeface="Times New Roman" panose="02020603050405020304" pitchFamily="18" charset="0"/>
              </a:rPr>
              <a:t>1.2.	Федеральная программа - обязательная часть образовательной программы ДОО</a:t>
            </a:r>
          </a:p>
          <a:p>
            <a:r>
              <a:rPr lang="ru-RU" sz="2400" dirty="0">
                <a:latin typeface="Times New Roman" panose="02020603050405020304" pitchFamily="18" charset="0"/>
                <a:cs typeface="Times New Roman" panose="02020603050405020304" pitchFamily="18" charset="0"/>
              </a:rPr>
              <a:t>1.3.	Вариативная часть образовательной программы ДОО	</a:t>
            </a:r>
          </a:p>
          <a:p>
            <a:r>
              <a:rPr lang="ru-RU" sz="2400" dirty="0">
                <a:latin typeface="Times New Roman" panose="02020603050405020304" pitchFamily="18" charset="0"/>
                <a:cs typeface="Times New Roman" panose="02020603050405020304" pitchFamily="18" charset="0"/>
              </a:rPr>
              <a:t>1.4.	Анализ соответствия Программы обязательному минимуму содержания, заданному в Федеральной программе</a:t>
            </a:r>
          </a:p>
          <a:p>
            <a:r>
              <a:rPr lang="ru-RU" sz="2400" dirty="0">
                <a:latin typeface="Times New Roman" panose="02020603050405020304" pitchFamily="18" charset="0"/>
                <a:cs typeface="Times New Roman" panose="02020603050405020304" pitchFamily="18" charset="0"/>
              </a:rPr>
              <a:t>Приложение 1: Перечень нормативных правовых актов, на основе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которых разработана Федеральная программа</a:t>
            </a:r>
          </a:p>
          <a:p>
            <a:r>
              <a:rPr lang="ru-RU" sz="2400" dirty="0">
                <a:latin typeface="Times New Roman" panose="02020603050405020304" pitchFamily="18" charset="0"/>
                <a:cs typeface="Times New Roman" panose="02020603050405020304" pitchFamily="18" charset="0"/>
              </a:rPr>
              <a:t>Приложение 2: Диагностическая карта соответствия образовательной программы ДОО обязательному минимуму содержания, заданному в Федеральной программе </a:t>
            </a:r>
          </a:p>
          <a:p>
            <a:pPr marL="0" indent="0" algn="r">
              <a:buNone/>
            </a:pPr>
            <a:r>
              <a:rPr lang="ru-RU" sz="2400" dirty="0">
                <a:latin typeface="Times New Roman" panose="02020603050405020304" pitchFamily="18" charset="0"/>
                <a:cs typeface="Times New Roman" panose="02020603050405020304" pitchFamily="18" charset="0"/>
              </a:rPr>
              <a:t> </a:t>
            </a:r>
            <a:r>
              <a:rPr lang="ru-RU" sz="1000" b="1" dirty="0" smtClean="0">
                <a:latin typeface="Times New Roman" panose="02020603050405020304" pitchFamily="18" charset="0"/>
                <a:cs typeface="Times New Roman" panose="02020603050405020304" pitchFamily="18" charset="0"/>
              </a:rPr>
              <a:t>Презентация 6 </a:t>
            </a:r>
            <a:endParaRPr lang="ru-RU" sz="1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72528" y="96918"/>
            <a:ext cx="765828" cy="1010642"/>
          </a:xfrm>
          <a:prstGeom prst="rect">
            <a:avLst/>
          </a:prstGeom>
        </p:spPr>
      </p:pic>
      <p:pic>
        <p:nvPicPr>
          <p:cNvPr id="6" name="Рисунок 5"/>
          <p:cNvPicPr>
            <a:picLocks noChangeAspect="1"/>
          </p:cNvPicPr>
          <p:nvPr/>
        </p:nvPicPr>
        <p:blipFill>
          <a:blip r:embed="rId2"/>
          <a:stretch>
            <a:fillRect/>
          </a:stretch>
        </p:blipFill>
        <p:spPr>
          <a:xfrm>
            <a:off x="172528" y="114013"/>
            <a:ext cx="765828" cy="1010642"/>
          </a:xfrm>
          <a:prstGeom prst="rect">
            <a:avLst/>
          </a:prstGeom>
        </p:spPr>
      </p:pic>
    </p:spTree>
    <p:extLst>
      <p:ext uri="{BB962C8B-B14F-4D97-AF65-F5344CB8AC3E}">
        <p14:creationId xmlns:p14="http://schemas.microsoft.com/office/powerpoint/2010/main" val="499733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8082" y="2055903"/>
            <a:ext cx="10206487" cy="1325563"/>
          </a:xfrm>
        </p:spPr>
        <p:txBody>
          <a:bodyPr>
            <a:norm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ДОРОЖНАЯ КАРТА</a:t>
            </a:r>
            <a:endParaRPr lang="ru-RU" sz="36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2234241"/>
            <a:ext cx="10515600" cy="3942721"/>
          </a:xfrm>
        </p:spPr>
        <p:txBody>
          <a:bodyPr>
            <a:normAutofit fontScale="92500" lnSpcReduction="10000"/>
          </a:bodyPr>
          <a:lstStyle/>
          <a:p>
            <a:endParaRPr lang="ru-RU" dirty="0" smtClean="0"/>
          </a:p>
          <a:p>
            <a:endParaRPr lang="ru-RU" dirty="0"/>
          </a:p>
          <a:p>
            <a:endParaRPr lang="ru-RU" dirty="0" smtClean="0"/>
          </a:p>
          <a:p>
            <a:pPr marL="0" indent="0">
              <a:buNone/>
            </a:pPr>
            <a:endParaRPr lang="ru-RU" dirty="0"/>
          </a:p>
          <a:p>
            <a:endParaRPr lang="ru-RU" dirty="0" smtClean="0"/>
          </a:p>
          <a:p>
            <a:endParaRPr lang="ru-RU" dirty="0"/>
          </a:p>
          <a:p>
            <a:endParaRPr lang="ru-RU" dirty="0" smtClean="0"/>
          </a:p>
          <a:p>
            <a:endParaRPr lang="ru-RU" dirty="0"/>
          </a:p>
          <a:p>
            <a:pPr marL="0" indent="0" algn="r">
              <a:buNone/>
            </a:pPr>
            <a:r>
              <a:rPr lang="ru-RU" sz="1000" b="1" dirty="0" smtClean="0">
                <a:latin typeface="Times New Roman" panose="02020603050405020304" pitchFamily="18" charset="0"/>
                <a:cs typeface="Times New Roman" panose="02020603050405020304" pitchFamily="18" charset="0"/>
              </a:rPr>
              <a:t>Презентация 7</a:t>
            </a:r>
            <a:endParaRPr lang="ru-RU" sz="1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34144" y="230188"/>
            <a:ext cx="768163" cy="1005927"/>
          </a:xfrm>
          <a:prstGeom prst="rect">
            <a:avLst/>
          </a:prstGeom>
        </p:spPr>
      </p:pic>
    </p:spTree>
    <p:extLst>
      <p:ext uri="{BB962C8B-B14F-4D97-AF65-F5344CB8AC3E}">
        <p14:creationId xmlns:p14="http://schemas.microsoft.com/office/powerpoint/2010/main" val="3607452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2" y="365125"/>
            <a:ext cx="10206487" cy="1325563"/>
          </a:xfrm>
        </p:spPr>
        <p:txBody>
          <a:bodyPr>
            <a:norm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 </a:t>
            </a:r>
            <a:endParaRPr lang="ru-RU" sz="36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897147"/>
            <a:ext cx="10515600" cy="5279816"/>
          </a:xfrm>
        </p:spPr>
        <p:txBody>
          <a:bodyPr>
            <a:normAutofit/>
          </a:bodyPr>
          <a:lstStyle/>
          <a:p>
            <a:pPr marL="0" indent="0" algn="ctr">
              <a:buNone/>
            </a:pPr>
            <a:r>
              <a:rPr lang="ru-RU" sz="3200" b="1" dirty="0">
                <a:solidFill>
                  <a:srgbClr val="0070C0"/>
                </a:solidFill>
                <a:latin typeface="Times New Roman" panose="02020603050405020304" pitchFamily="18" charset="0"/>
                <a:cs typeface="Times New Roman" panose="02020603050405020304" pitchFamily="18" charset="0"/>
              </a:rPr>
              <a:t>Рекомендации по формированию инфраструктуры ДОО и комплектации учебно-методических материалов в целях реализации образовательных программ дошкольного </a:t>
            </a:r>
            <a:r>
              <a:rPr lang="ru-RU" sz="3200" b="1" dirty="0" smtClean="0">
                <a:solidFill>
                  <a:srgbClr val="0070C0"/>
                </a:solidFill>
                <a:latin typeface="Times New Roman" panose="02020603050405020304" pitchFamily="18" charset="0"/>
                <a:cs typeface="Times New Roman" panose="02020603050405020304" pitchFamily="18" charset="0"/>
              </a:rPr>
              <a:t>образования</a:t>
            </a:r>
          </a:p>
          <a:p>
            <a:pPr marL="0" indent="0" algn="ctr">
              <a:buNone/>
            </a:pPr>
            <a:endParaRPr lang="ru-RU" sz="3200" b="1"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ru-RU" sz="3200" b="1" dirty="0" smtClean="0">
              <a:solidFill>
                <a:srgbClr val="0070C0"/>
              </a:solidFill>
              <a:latin typeface="Times New Roman" panose="02020603050405020304" pitchFamily="18" charset="0"/>
              <a:cs typeface="Times New Roman" panose="02020603050405020304" pitchFamily="18" charset="0"/>
            </a:endParaRPr>
          </a:p>
          <a:p>
            <a:pPr marL="0" indent="0" algn="ctr">
              <a:buNone/>
            </a:pPr>
            <a:endParaRPr lang="ru-RU" sz="3200" b="1"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ru-RU" sz="3200" b="1" dirty="0" smtClean="0">
              <a:solidFill>
                <a:srgbClr val="0070C0"/>
              </a:solidFill>
              <a:latin typeface="Times New Roman" panose="02020603050405020304" pitchFamily="18" charset="0"/>
              <a:cs typeface="Times New Roman" panose="02020603050405020304" pitchFamily="18" charset="0"/>
            </a:endParaRPr>
          </a:p>
          <a:p>
            <a:pPr marL="0" indent="0" algn="r">
              <a:buNone/>
            </a:pPr>
            <a:r>
              <a:rPr lang="ru-RU" sz="1000" b="1" dirty="0" smtClean="0">
                <a:latin typeface="Times New Roman" panose="02020603050405020304" pitchFamily="18" charset="0"/>
                <a:cs typeface="Times New Roman" panose="02020603050405020304" pitchFamily="18" charset="0"/>
              </a:rPr>
              <a:t>Презентация 8</a:t>
            </a:r>
            <a:endParaRPr lang="ru-RU" sz="1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34144" y="230188"/>
            <a:ext cx="768163" cy="1005927"/>
          </a:xfrm>
          <a:prstGeom prst="rect">
            <a:avLst/>
          </a:prstGeom>
        </p:spPr>
      </p:pic>
    </p:spTree>
    <p:extLst>
      <p:ext uri="{BB962C8B-B14F-4D97-AF65-F5344CB8AC3E}">
        <p14:creationId xmlns:p14="http://schemas.microsoft.com/office/powerpoint/2010/main" val="3462604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162" y="365125"/>
            <a:ext cx="9996638" cy="1325563"/>
          </a:xfrm>
        </p:spPr>
        <p:txBody>
          <a:bodyPr>
            <a:noAutofit/>
          </a:bodyPr>
          <a:lstStyle/>
          <a:p>
            <a:r>
              <a:rPr lang="ru-RU" sz="2400" dirty="0" smtClean="0">
                <a:solidFill>
                  <a:srgbClr val="0070C0"/>
                </a:solidFill>
                <a:latin typeface="Times New Roman" panose="02020603050405020304" pitchFamily="18" charset="0"/>
                <a:cs typeface="Times New Roman" panose="02020603050405020304" pitchFamily="18" charset="0"/>
              </a:rPr>
              <a:t>Федеральный закон от 24 сентября 2022 г. №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endParaRPr lang="ru-RU" sz="2400"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7500" lnSpcReduction="20000"/>
          </a:bodyPr>
          <a:lstStyle/>
          <a:p>
            <a:r>
              <a:rPr lang="ru-RU" b="1" dirty="0" smtClean="0">
                <a:latin typeface="Times New Roman" panose="02020603050405020304" pitchFamily="18" charset="0"/>
                <a:cs typeface="Times New Roman" panose="02020603050405020304" pitchFamily="18" charset="0"/>
              </a:rPr>
              <a:t>Статья 2 Было</a:t>
            </a:r>
          </a:p>
          <a:p>
            <a:r>
              <a:rPr lang="ru-RU" dirty="0" smtClean="0">
                <a:latin typeface="Times New Roman" panose="02020603050405020304" pitchFamily="18" charset="0"/>
                <a:cs typeface="Times New Roman" panose="02020603050405020304" pitchFamily="18" charset="0"/>
              </a:rPr>
              <a:t> 10) примерная основная образовательная программа - учебно-методическая документация (примерный учебный план, примерный календарный учебный график, примерные рабочие программы учебных предметов, курсов, дисциплин (модулей), иных компонентов, а также в предусмотренных настоящим Федеральным законом случаях примерная рабочая программа воспитания, примерный календарный план воспитательной работы), определяющая рекомендуемые объем и содержание образования определенного уровня и (или) определенной направленности, планируемые результаты освоения образовательной программы, примерные условия образовательной деятельности, включая примерные расчеты финансового обеспечения реализации образовательной программы, определенные в соответствии с бюджетным законодательством Российской Федерации и настоящим Федеральным законом;</a:t>
            </a:r>
          </a:p>
          <a:p>
            <a:r>
              <a:rPr lang="ru-RU" dirty="0" smtClean="0">
                <a:latin typeface="Times New Roman" panose="02020603050405020304" pitchFamily="18" charset="0"/>
                <a:cs typeface="Times New Roman" panose="02020603050405020304" pitchFamily="18" charset="0"/>
              </a:rPr>
              <a:t>(в ред. Федеральных законов от 31.07.2020 N 304-ФЗ, от 14.07.2022 N 295-ФЗ)</a:t>
            </a:r>
          </a:p>
          <a:p>
            <a:endParaRPr lang="ru-RU" dirty="0" smtClean="0">
              <a:latin typeface="Times New Roman" panose="02020603050405020304" pitchFamily="18" charset="0"/>
              <a:cs typeface="Times New Roman" panose="02020603050405020304" pitchFamily="18" charset="0"/>
            </a:endParaRP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13" y="150767"/>
            <a:ext cx="877557" cy="1148644"/>
          </a:xfrm>
          <a:prstGeom prst="rect">
            <a:avLst/>
          </a:prstGeom>
        </p:spPr>
      </p:pic>
    </p:spTree>
    <p:extLst>
      <p:ext uri="{BB962C8B-B14F-4D97-AF65-F5344CB8AC3E}">
        <p14:creationId xmlns:p14="http://schemas.microsoft.com/office/powerpoint/2010/main" val="3488462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9667" y="365125"/>
            <a:ext cx="9804133" cy="1325563"/>
          </a:xfrm>
        </p:spPr>
        <p:txBody>
          <a:bodyPr>
            <a:normAutofit/>
          </a:bodyPr>
          <a:lstStyle/>
          <a:p>
            <a:r>
              <a:rPr lang="ru-RU" sz="3200" b="1" dirty="0" smtClean="0">
                <a:solidFill>
                  <a:srgbClr val="0070C0"/>
                </a:solidFill>
                <a:latin typeface="Times New Roman" panose="02020603050405020304" pitchFamily="18" charset="0"/>
                <a:cs typeface="Times New Roman" panose="02020603050405020304" pitchFamily="18" charset="0"/>
              </a:rPr>
              <a:t>В новой редакции</a:t>
            </a:r>
            <a:endParaRPr lang="ru-RU" sz="32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825625"/>
            <a:ext cx="11010499" cy="4351338"/>
          </a:xfrm>
        </p:spPr>
        <p:txBody>
          <a:bodyPr>
            <a:normAutofit/>
          </a:bodyPr>
          <a:lstStyle/>
          <a:p>
            <a:r>
              <a:rPr lang="ru-RU" sz="2400" dirty="0" smtClean="0">
                <a:latin typeface="Times New Roman" panose="02020603050405020304" pitchFamily="18" charset="0"/>
                <a:cs typeface="Times New Roman" panose="02020603050405020304" pitchFamily="18" charset="0"/>
              </a:rPr>
              <a:t>Статья 2</a:t>
            </a:r>
          </a:p>
          <a:p>
            <a:pPr algn="just"/>
            <a:r>
              <a:rPr lang="ru-RU" sz="2400" dirty="0" smtClean="0">
                <a:latin typeface="Times New Roman" panose="02020603050405020304" pitchFamily="18" charset="0"/>
                <a:cs typeface="Times New Roman" panose="02020603050405020304" pitchFamily="18" charset="0"/>
              </a:rPr>
              <a:t>10.1) Федеральная основная общеобразовательная программа – учебно-методическая документация (федеральный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985" y="214785"/>
            <a:ext cx="855546" cy="1119833"/>
          </a:xfrm>
          <a:prstGeom prst="rect">
            <a:avLst/>
          </a:prstGeom>
        </p:spPr>
      </p:pic>
    </p:spTree>
    <p:extLst>
      <p:ext uri="{BB962C8B-B14F-4D97-AF65-F5344CB8AC3E}">
        <p14:creationId xmlns:p14="http://schemas.microsoft.com/office/powerpoint/2010/main" val="1779546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5032" y="365125"/>
            <a:ext cx="10198767" cy="1325563"/>
          </a:xfrm>
        </p:spPr>
        <p:txBody>
          <a:bodyPr>
            <a:normAutofit/>
          </a:bodyPr>
          <a:lstStyle/>
          <a:p>
            <a:r>
              <a:rPr lang="ru-RU" dirty="0"/>
              <a:t> </a:t>
            </a:r>
            <a:r>
              <a:rPr lang="ru-RU" sz="2800" b="1" dirty="0">
                <a:solidFill>
                  <a:srgbClr val="0070C0"/>
                </a:solidFill>
                <a:latin typeface="Times New Roman" panose="02020603050405020304" pitchFamily="18" charset="0"/>
                <a:cs typeface="Times New Roman" panose="02020603050405020304" pitchFamily="18" charset="0"/>
              </a:rPr>
              <a:t>Статья 12. Образовательные программы</a:t>
            </a:r>
            <a:br>
              <a:rPr lang="ru-RU" sz="2800" b="1" dirty="0">
                <a:solidFill>
                  <a:srgbClr val="0070C0"/>
                </a:solidFill>
                <a:latin typeface="Times New Roman" panose="02020603050405020304" pitchFamily="18" charset="0"/>
                <a:cs typeface="Times New Roman" panose="02020603050405020304" pitchFamily="18" charset="0"/>
              </a:rPr>
            </a:b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57741"/>
            <a:ext cx="10515600" cy="5019222"/>
          </a:xfrm>
        </p:spPr>
        <p:txBody>
          <a:bodyPr>
            <a:normAutofit fontScale="77500" lnSpcReduction="20000"/>
          </a:bodyPr>
          <a:lstStyle/>
          <a:p>
            <a:pPr marL="0" indent="0">
              <a:buNone/>
            </a:pPr>
            <a:r>
              <a:rPr lang="ru-RU" dirty="0" smtClean="0"/>
              <a:t>  </a:t>
            </a:r>
          </a:p>
          <a:p>
            <a:pPr marL="0" indent="0" algn="just">
              <a:buNone/>
            </a:pPr>
            <a:r>
              <a:rPr lang="ru-RU" sz="3000" dirty="0" smtClean="0">
                <a:latin typeface="Times New Roman" panose="02020603050405020304" pitchFamily="18" charset="0"/>
                <a:cs typeface="Times New Roman" panose="02020603050405020304" pitchFamily="18" charset="0"/>
              </a:rPr>
              <a:t>6. </a:t>
            </a:r>
            <a:r>
              <a:rPr lang="ru-RU" sz="3000" b="1" i="1" dirty="0" smtClean="0">
                <a:solidFill>
                  <a:srgbClr val="0070C0"/>
                </a:solidFill>
                <a:latin typeface="Times New Roman" panose="02020603050405020304" pitchFamily="18" charset="0"/>
                <a:cs typeface="Times New Roman" panose="02020603050405020304" pitchFamily="18" charset="0"/>
              </a:rPr>
              <a:t>Было…</a:t>
            </a:r>
            <a:r>
              <a:rPr lang="ru-RU" sz="3000" dirty="0" smtClean="0">
                <a:latin typeface="Times New Roman" panose="02020603050405020304" pitchFamily="18" charset="0"/>
                <a:cs typeface="Times New Roman" panose="02020603050405020304" pitchFamily="18" charset="0"/>
              </a:rPr>
              <a:t> Образовательные программы дошкольного образования разрабатываются и утверждаются организацией, осуществляющей образовательную деятельность, в соответствии с федеральным государственным образовательным стандартом дошкольного образования и </a:t>
            </a:r>
            <a:r>
              <a:rPr lang="ru-RU" sz="3000" i="1" dirty="0" smtClean="0">
                <a:solidFill>
                  <a:srgbClr val="00B050"/>
                </a:solidFill>
                <a:latin typeface="Times New Roman" panose="02020603050405020304" pitchFamily="18" charset="0"/>
                <a:cs typeface="Times New Roman" panose="02020603050405020304" pitchFamily="18" charset="0"/>
              </a:rPr>
              <a:t>с учетом соответствующих примерных образовательных программ дошкольного образования </a:t>
            </a:r>
          </a:p>
          <a:p>
            <a:pPr marL="0" indent="0" algn="just">
              <a:buNone/>
            </a:pPr>
            <a:r>
              <a:rPr lang="ru-RU" sz="3000" b="1" i="1" dirty="0" smtClean="0">
                <a:solidFill>
                  <a:srgbClr val="0070C0"/>
                </a:solidFill>
                <a:latin typeface="Times New Roman" panose="02020603050405020304" pitchFamily="18" charset="0"/>
                <a:cs typeface="Times New Roman" panose="02020603050405020304" pitchFamily="18" charset="0"/>
              </a:rPr>
              <a:t>Новая редакция </a:t>
            </a:r>
            <a:r>
              <a:rPr lang="ru-RU" sz="3000" dirty="0" smtClean="0">
                <a:latin typeface="Times New Roman" panose="02020603050405020304" pitchFamily="18" charset="0"/>
                <a:cs typeface="Times New Roman" panose="02020603050405020304" pitchFamily="18" charset="0"/>
              </a:rPr>
              <a:t>…Образовательные </a:t>
            </a:r>
            <a:r>
              <a:rPr lang="ru-RU" sz="3000" dirty="0">
                <a:latin typeface="Times New Roman" panose="02020603050405020304" pitchFamily="18" charset="0"/>
                <a:cs typeface="Times New Roman" panose="02020603050405020304" pitchFamily="18" charset="0"/>
              </a:rPr>
              <a:t>программы дошкольного образования разрабатываются и утверждаются организацией, осуществляющей образовательную деятельность, в соответствии с федеральным государственным образовательным стандартом дошкольного образования и </a:t>
            </a:r>
            <a:r>
              <a:rPr lang="ru-RU" sz="3000" i="1" dirty="0" smtClean="0">
                <a:solidFill>
                  <a:srgbClr val="00B050"/>
                </a:solidFill>
                <a:latin typeface="Times New Roman" panose="02020603050405020304" pitchFamily="18" charset="0"/>
                <a:cs typeface="Times New Roman" panose="02020603050405020304" pitchFamily="18" charset="0"/>
              </a:rPr>
              <a:t>с </a:t>
            </a:r>
            <a:r>
              <a:rPr lang="ru-RU" sz="3000" i="1" dirty="0">
                <a:solidFill>
                  <a:srgbClr val="00B050"/>
                </a:solidFill>
                <a:latin typeface="Times New Roman" panose="02020603050405020304" pitchFamily="18" charset="0"/>
                <a:cs typeface="Times New Roman" panose="02020603050405020304" pitchFamily="18" charset="0"/>
              </a:rPr>
              <a:t>учетом </a:t>
            </a:r>
            <a:r>
              <a:rPr lang="ru-RU" sz="3000" i="1" dirty="0" smtClean="0">
                <a:solidFill>
                  <a:srgbClr val="00B050"/>
                </a:solidFill>
                <a:latin typeface="Times New Roman" panose="02020603050405020304" pitchFamily="18" charset="0"/>
                <a:cs typeface="Times New Roman" panose="02020603050405020304" pitchFamily="18" charset="0"/>
              </a:rPr>
              <a:t>соответствующей федеральной образовательной программой дошкольного образования</a:t>
            </a:r>
            <a:r>
              <a:rPr lang="ru-RU" sz="3000" dirty="0" smtClean="0">
                <a:latin typeface="Times New Roman" panose="02020603050405020304" pitchFamily="18" charset="0"/>
                <a:cs typeface="Times New Roman" panose="02020603050405020304" pitchFamily="18" charset="0"/>
              </a:rPr>
              <a:t>. 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 </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89" y="179642"/>
            <a:ext cx="747262" cy="978099"/>
          </a:xfrm>
          <a:prstGeom prst="rect">
            <a:avLst/>
          </a:prstGeom>
        </p:spPr>
      </p:pic>
    </p:spTree>
    <p:extLst>
      <p:ext uri="{BB962C8B-B14F-4D97-AF65-F5344CB8AC3E}">
        <p14:creationId xmlns:p14="http://schemas.microsoft.com/office/powerpoint/2010/main" val="1616910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0909" y="365125"/>
            <a:ext cx="10092891" cy="1325563"/>
          </a:xfrm>
        </p:spPr>
        <p:txBody>
          <a:bodyPr>
            <a:normAutofit/>
          </a:bodyPr>
          <a:lstStyle/>
          <a:p>
            <a:r>
              <a:rPr lang="ru-RU" sz="3200" b="1" dirty="0" smtClean="0">
                <a:solidFill>
                  <a:srgbClr val="0070C0"/>
                </a:solidFill>
                <a:latin typeface="Times New Roman" panose="02020603050405020304" pitchFamily="18" charset="0"/>
                <a:cs typeface="Times New Roman" panose="02020603050405020304" pitchFamily="18" charset="0"/>
              </a:rPr>
              <a:t>Федеральный закон от 24 сентября 2022 г. № 371-ФЗ</a:t>
            </a:r>
            <a:endParaRPr lang="ru-RU" sz="32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437" y="1815999"/>
            <a:ext cx="11434011" cy="4351338"/>
          </a:xfrm>
        </p:spPr>
        <p:txBody>
          <a:bodyPr>
            <a:normAutofit/>
          </a:bodyPr>
          <a:lstStyle/>
          <a:p>
            <a:r>
              <a:rPr lang="ru-RU" dirty="0" smtClean="0">
                <a:latin typeface="Times New Roman" panose="02020603050405020304" pitchFamily="18" charset="0"/>
                <a:cs typeface="Times New Roman" panose="02020603050405020304" pitchFamily="18" charset="0"/>
              </a:rPr>
              <a:t>Федеральные основные общеобразовательные программы утверждаются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общего образования (</a:t>
            </a:r>
            <a:r>
              <a:rPr lang="ru-RU" dirty="0" err="1" smtClean="0">
                <a:latin typeface="Times New Roman" panose="02020603050405020304" pitchFamily="18" charset="0"/>
                <a:cs typeface="Times New Roman" panose="02020603050405020304" pitchFamily="18" charset="0"/>
              </a:rPr>
              <a:t>Минпросвещения</a:t>
            </a:r>
            <a:r>
              <a:rPr lang="ru-RU" dirty="0" smtClean="0">
                <a:latin typeface="Times New Roman" panose="02020603050405020304" pitchFamily="18" charset="0"/>
                <a:cs typeface="Times New Roman" panose="02020603050405020304" pitchFamily="18" charset="0"/>
              </a:rPr>
              <a:t> России), </a:t>
            </a:r>
            <a:r>
              <a:rPr lang="ru-RU" b="1" dirty="0" smtClean="0">
                <a:solidFill>
                  <a:srgbClr val="FF0000"/>
                </a:solidFill>
                <a:latin typeface="Times New Roman" panose="02020603050405020304" pitchFamily="18" charset="0"/>
                <a:cs typeface="Times New Roman" panose="02020603050405020304" pitchFamily="18" charset="0"/>
              </a:rPr>
              <a:t>не позднее 1 января 2023 года</a:t>
            </a:r>
          </a:p>
          <a:p>
            <a:endParaRPr lang="ru-RU" b="1" dirty="0" smtClean="0">
              <a:solidFill>
                <a:srgbClr val="FF0000"/>
              </a:solidFill>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Основные общеобразовательные программы подлежат приведению в соответствие с федеральными основными общеобразовательными программами </a:t>
            </a:r>
            <a:r>
              <a:rPr lang="ru-RU" b="1" dirty="0" smtClean="0">
                <a:solidFill>
                  <a:srgbClr val="FF0000"/>
                </a:solidFill>
                <a:latin typeface="Times New Roman" panose="02020603050405020304" pitchFamily="18" charset="0"/>
                <a:cs typeface="Times New Roman" panose="02020603050405020304" pitchFamily="18" charset="0"/>
              </a:rPr>
              <a:t>не позднее 1 сентября 2023 года</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99186" y="493412"/>
            <a:ext cx="743776" cy="981541"/>
          </a:xfrm>
          <a:prstGeom prst="rect">
            <a:avLst/>
          </a:prstGeom>
        </p:spPr>
      </p:pic>
    </p:spTree>
    <p:extLst>
      <p:ext uri="{BB962C8B-B14F-4D97-AF65-F5344CB8AC3E}">
        <p14:creationId xmlns:p14="http://schemas.microsoft.com/office/powerpoint/2010/main" val="1268412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70045"/>
          </a:xfrm>
        </p:spPr>
        <p:txBody>
          <a:bodyPr>
            <a:noAutofit/>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ГОСУДАРСТВЕННАЯ ПОЛИТИКА </a:t>
            </a:r>
            <a:br>
              <a:rPr lang="ru-RU" sz="2800" b="1" dirty="0" smtClean="0">
                <a:solidFill>
                  <a:srgbClr val="0070C0"/>
                </a:solidFill>
                <a:latin typeface="Times New Roman" panose="02020603050405020304" pitchFamily="18" charset="0"/>
                <a:cs typeface="Times New Roman" panose="02020603050405020304" pitchFamily="18" charset="0"/>
              </a:rPr>
            </a:br>
            <a:r>
              <a:rPr lang="ru-RU" sz="2800" b="1" dirty="0" smtClean="0">
                <a:solidFill>
                  <a:srgbClr val="0070C0"/>
                </a:solidFill>
                <a:latin typeface="Times New Roman" panose="02020603050405020304" pitchFamily="18" charset="0"/>
                <a:cs typeface="Times New Roman" panose="02020603050405020304" pitchFamily="18" charset="0"/>
              </a:rPr>
              <a:t>В СФЕРЕ ДОШКОЛЬНОГО ОБРАЗОВАНИЯ:</a:t>
            </a:r>
            <a:br>
              <a:rPr lang="ru-RU" sz="2800" b="1" dirty="0" smtClean="0">
                <a:solidFill>
                  <a:srgbClr val="0070C0"/>
                </a:solidFill>
                <a:latin typeface="Times New Roman" panose="02020603050405020304" pitchFamily="18" charset="0"/>
                <a:cs typeface="Times New Roman" panose="02020603050405020304" pitchFamily="18" charset="0"/>
              </a:rPr>
            </a:br>
            <a:r>
              <a:rPr lang="ru-RU" sz="2800" b="1" dirty="0" smtClean="0">
                <a:solidFill>
                  <a:srgbClr val="0070C0"/>
                </a:solidFill>
                <a:latin typeface="Times New Roman" panose="02020603050405020304" pitchFamily="18" charset="0"/>
                <a:cs typeface="Times New Roman" panose="02020603050405020304" pitchFamily="18" charset="0"/>
              </a:rPr>
              <a:t>ОСНОВНЫЕ НАПРАВЛЕНИЯ И ПРИОРИТЕТЫ</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433314" y="1431985"/>
            <a:ext cx="7920486" cy="4744978"/>
          </a:xfrm>
        </p:spPr>
        <p:txBody>
          <a:bodyPr>
            <a:normAutofit fontScale="92500" lnSpcReduction="10000"/>
          </a:bodyPr>
          <a:lstStyle/>
          <a:p>
            <a:pPr algn="just"/>
            <a:r>
              <a:rPr lang="ru-RU" sz="2000" dirty="0" smtClean="0">
                <a:latin typeface="Times New Roman" panose="02020603050405020304" pitchFamily="18" charset="0"/>
                <a:cs typeface="Times New Roman" panose="02020603050405020304" pitchFamily="18" charset="0"/>
              </a:rPr>
              <a:t>Введение федеральной образовательной программы дошкольного образования в педагогическую практику поможет обеспечить реализацию единства образовательного пространства в Российской Федерации. В настоящее время чрезвычайно важно сохранение целостности; </a:t>
            </a:r>
            <a:r>
              <a:rPr lang="ru-RU" sz="2000" dirty="0" err="1" smtClean="0">
                <a:latin typeface="Times New Roman" panose="02020603050405020304" pitchFamily="18" charset="0"/>
                <a:cs typeface="Times New Roman" panose="02020603050405020304" pitchFamily="18" charset="0"/>
              </a:rPr>
              <a:t>интегративности</a:t>
            </a:r>
            <a:r>
              <a:rPr lang="ru-RU" sz="2000" dirty="0" smtClean="0">
                <a:latin typeface="Times New Roman" panose="02020603050405020304" pitchFamily="18" charset="0"/>
                <a:cs typeface="Times New Roman" panose="02020603050405020304" pitchFamily="18" charset="0"/>
              </a:rPr>
              <a:t>; коммуникативного взаимодействия внутри системы; информационной доступности; объединения образовательных ресурсов; адаптивности; ориентации на развитие и саморазвитие всех участников образовательного процесса; открытости социуму. Единое образовательное пространство дошкольного образования – это пространство, в рамках которого осуществляется развитие, воспитание и обучение в период дошкольного детства с учетом возрастных и индивидуальных особенностей на основе духовно-нравственных ценностей российского народа, исторических и национально-культурных традициях</a:t>
            </a:r>
          </a:p>
          <a:p>
            <a:pPr marL="0" indent="0" algn="r">
              <a:buNone/>
            </a:pPr>
            <a:r>
              <a:rPr lang="ru-RU" sz="2000" b="1" i="1" dirty="0" smtClean="0">
                <a:latin typeface="Times New Roman" panose="02020603050405020304" pitchFamily="18" charset="0"/>
                <a:cs typeface="Times New Roman" panose="02020603050405020304" pitchFamily="18" charset="0"/>
              </a:rPr>
              <a:t>Костюк Наталья Юрьевна</a:t>
            </a:r>
            <a:r>
              <a:rPr lang="ru-RU" sz="2000" dirty="0" smtClean="0">
                <a:latin typeface="Times New Roman" panose="02020603050405020304" pitchFamily="18" charset="0"/>
                <a:cs typeface="Times New Roman" panose="02020603050405020304" pitchFamily="18" charset="0"/>
              </a:rPr>
              <a:t>, заместитель директора </a:t>
            </a:r>
          </a:p>
          <a:p>
            <a:pPr marL="0" indent="0" algn="r">
              <a:buNone/>
            </a:pPr>
            <a:r>
              <a:rPr lang="ru-RU" sz="2000" dirty="0" smtClean="0">
                <a:latin typeface="Times New Roman" panose="02020603050405020304" pitchFamily="18" charset="0"/>
                <a:cs typeface="Times New Roman" panose="02020603050405020304" pitchFamily="18" charset="0"/>
              </a:rPr>
              <a:t>Департамента государственной политики и управления </a:t>
            </a:r>
          </a:p>
          <a:p>
            <a:pPr marL="0" indent="0" algn="r">
              <a:buNone/>
            </a:pPr>
            <a:r>
              <a:rPr lang="ru-RU" sz="2000" dirty="0" smtClean="0">
                <a:latin typeface="Times New Roman" panose="02020603050405020304" pitchFamily="18" charset="0"/>
                <a:cs typeface="Times New Roman" panose="02020603050405020304" pitchFamily="18" charset="0"/>
              </a:rPr>
              <a:t>в сфере общего образования Министерства просвещения РФ</a:t>
            </a:r>
          </a:p>
          <a:p>
            <a:pPr marL="0" indent="0" algn="r">
              <a:buNone/>
            </a:pPr>
            <a:r>
              <a:rPr lang="ru-RU" sz="1100" b="1" dirty="0" smtClean="0">
                <a:latin typeface="Times New Roman" panose="02020603050405020304" pitchFamily="18" charset="0"/>
                <a:cs typeface="Times New Roman" panose="02020603050405020304" pitchFamily="18" charset="0"/>
              </a:rPr>
              <a:t>Презентация 2.</a:t>
            </a:r>
            <a:endParaRPr lang="ru-RU" sz="11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8049" r="1" b="25566"/>
          <a:stretch/>
        </p:blipFill>
        <p:spPr>
          <a:xfrm>
            <a:off x="388187" y="1552756"/>
            <a:ext cx="2820839" cy="3059460"/>
          </a:xfrm>
          <a:prstGeom prst="rect">
            <a:avLst/>
          </a:prstGeom>
        </p:spPr>
      </p:pic>
    </p:spTree>
    <p:extLst>
      <p:ext uri="{BB962C8B-B14F-4D97-AF65-F5344CB8AC3E}">
        <p14:creationId xmlns:p14="http://schemas.microsoft.com/office/powerpoint/2010/main" val="168225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419879"/>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839788" y="888521"/>
            <a:ext cx="5157787"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839788" y="1292453"/>
            <a:ext cx="5157787" cy="4897210"/>
          </a:xfrm>
        </p:spPr>
        <p:txBody>
          <a:bodyPr>
            <a:normAutofit/>
          </a:bodyPr>
          <a:lstStyle/>
          <a:p>
            <a:pPr algn="just"/>
            <a:r>
              <a:rPr lang="ru-RU" sz="1400" dirty="0" smtClean="0">
                <a:latin typeface="Times New Roman" panose="02020603050405020304" pitchFamily="18" charset="0"/>
                <a:cs typeface="Times New Roman" panose="02020603050405020304" pitchFamily="18" charset="0"/>
              </a:rPr>
              <a:t>1.6. Стандарт направлен на решение следующих задач:</a:t>
            </a:r>
          </a:p>
          <a:p>
            <a:pPr marL="0" indent="0" algn="just">
              <a:buNone/>
            </a:pPr>
            <a:r>
              <a:rPr lang="ru-RU" sz="1400" dirty="0" smtClean="0">
                <a:latin typeface="Times New Roman" panose="02020603050405020304" pitchFamily="18" charset="0"/>
                <a:cs typeface="Times New Roman" panose="02020603050405020304" pitchFamily="18" charset="0"/>
              </a:rPr>
              <a:t>3)обеспечение преемственности целей, задач и содержания образования, реализуемых в рамках образовательных программ различных уровне (далее преемственность </a:t>
            </a:r>
            <a:r>
              <a:rPr lang="ru-RU" sz="1400" b="1" dirty="0" smtClean="0">
                <a:solidFill>
                  <a:srgbClr val="FF0000"/>
                </a:solidFill>
                <a:latin typeface="Times New Roman" panose="02020603050405020304" pitchFamily="18" charset="0"/>
                <a:cs typeface="Times New Roman" panose="02020603050405020304" pitchFamily="18" charset="0"/>
              </a:rPr>
              <a:t>основных </a:t>
            </a:r>
            <a:r>
              <a:rPr lang="ru-RU" sz="1400" dirty="0" smtClean="0">
                <a:latin typeface="Times New Roman" panose="02020603050405020304" pitchFamily="18" charset="0"/>
                <a:cs typeface="Times New Roman" panose="02020603050405020304" pitchFamily="18" charset="0"/>
              </a:rPr>
              <a:t>образовательных программ дошкольного и начального общего образования</a:t>
            </a:r>
            <a:endParaRPr lang="ru-RU" sz="1400"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1.7. Стандарт является основой для:</a:t>
            </a:r>
          </a:p>
          <a:p>
            <a:pPr marL="0" indent="0" algn="just">
              <a:buNone/>
            </a:pPr>
            <a:r>
              <a:rPr lang="ru-RU" sz="1400" dirty="0" smtClean="0">
                <a:latin typeface="Times New Roman" panose="02020603050405020304" pitchFamily="18" charset="0"/>
                <a:cs typeface="Times New Roman" panose="02020603050405020304" pitchFamily="18" charset="0"/>
              </a:rPr>
              <a:t>1)разработки программы</a:t>
            </a:r>
          </a:p>
          <a:p>
            <a:pPr marL="0" indent="0" algn="just">
              <a:buNone/>
            </a:pPr>
            <a:r>
              <a:rPr lang="ru-RU" sz="1400" dirty="0" smtClean="0">
                <a:latin typeface="Times New Roman" panose="02020603050405020304" pitchFamily="18" charset="0"/>
                <a:cs typeface="Times New Roman" panose="02020603050405020304" pitchFamily="18" charset="0"/>
              </a:rPr>
              <a:t>2)разработки вариативных примерных образовательных программ дошкольного образования (далее – примерные программы)</a:t>
            </a:r>
          </a:p>
          <a:p>
            <a:pPr algn="just"/>
            <a:r>
              <a:rPr lang="ru-RU" sz="1400" dirty="0" smtClean="0">
                <a:latin typeface="Times New Roman" panose="02020603050405020304" pitchFamily="18" charset="0"/>
                <a:cs typeface="Times New Roman" panose="02020603050405020304" pitchFamily="18" charset="0"/>
              </a:rPr>
              <a:t>1.9</a:t>
            </a:r>
            <a:r>
              <a:rPr lang="ru-RU" sz="1400" dirty="0">
                <a:latin typeface="Times New Roman" panose="02020603050405020304" pitchFamily="18" charset="0"/>
                <a:cs typeface="Times New Roman" panose="02020603050405020304" pitchFamily="18" charset="0"/>
              </a:rPr>
              <a:t>. Программа реализуется на государственном языке Российской Федерации. Программа может предусматривать возможность реализации на родном языке из числа языков народов Российской </a:t>
            </a:r>
            <a:r>
              <a:rPr lang="ru-RU" sz="1400" dirty="0" smtClean="0">
                <a:latin typeface="Times New Roman" panose="02020603050405020304" pitchFamily="18" charset="0"/>
                <a:cs typeface="Times New Roman" panose="02020603050405020304" pitchFamily="18" charset="0"/>
              </a:rPr>
              <a:t>Федерации. Реализация Программы на родном языке из числа языков народов Российской Федерации не должна осуществляться в ущерб получению образования на государственном языке Российской Федерации</a:t>
            </a:r>
            <a:endParaRPr lang="ru-RU" sz="14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6172200" y="888521"/>
            <a:ext cx="5183188"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8 </a:t>
            </a:r>
            <a:r>
              <a:rPr lang="ru-RU" sz="20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1292452"/>
            <a:ext cx="5183188" cy="5315381"/>
          </a:xfrm>
        </p:spPr>
        <p:txBody>
          <a:bodyPr>
            <a:normAutofit lnSpcReduction="10000"/>
          </a:bodyPr>
          <a:lstStyle/>
          <a:p>
            <a:pPr algn="just"/>
            <a:r>
              <a:rPr lang="ru-RU" sz="1400" dirty="0">
                <a:latin typeface="Times New Roman" panose="02020603050405020304" pitchFamily="18" charset="0"/>
                <a:cs typeface="Times New Roman" panose="02020603050405020304" pitchFamily="18" charset="0"/>
              </a:rPr>
              <a:t>1.6. Стандарт направлен на решение следующих задач</a:t>
            </a:r>
            <a:r>
              <a:rPr lang="ru-RU" sz="1400" dirty="0" smtClean="0">
                <a:latin typeface="Times New Roman" panose="02020603050405020304" pitchFamily="18" charset="0"/>
                <a:cs typeface="Times New Roman" panose="02020603050405020304" pitchFamily="18" charset="0"/>
              </a:rPr>
              <a:t>:</a:t>
            </a:r>
          </a:p>
          <a:p>
            <a:pPr marL="0" indent="0" algn="just">
              <a:buNone/>
            </a:pPr>
            <a:r>
              <a:rPr lang="ru-RU" sz="1400" dirty="0" smtClean="0">
                <a:latin typeface="Times New Roman" panose="02020603050405020304" pitchFamily="18" charset="0"/>
                <a:cs typeface="Times New Roman" panose="02020603050405020304" pitchFamily="18" charset="0"/>
              </a:rPr>
              <a:t>3)обеспечения </a:t>
            </a:r>
            <a:r>
              <a:rPr lang="ru-RU" sz="1400" dirty="0">
                <a:latin typeface="Times New Roman" panose="02020603050405020304" pitchFamily="18" charset="0"/>
                <a:cs typeface="Times New Roman" panose="02020603050405020304" pitchFamily="18" charset="0"/>
              </a:rPr>
              <a:t>преемственности целей, задач и содержания образования, реализуемых в рамках образовательных программ различных уровней (далее - преемственность </a:t>
            </a:r>
            <a:r>
              <a:rPr lang="ru-RU" sz="1400" b="1" dirty="0">
                <a:solidFill>
                  <a:srgbClr val="FF0000"/>
                </a:solidFill>
                <a:latin typeface="Times New Roman" panose="02020603050405020304" pitchFamily="18" charset="0"/>
                <a:cs typeface="Times New Roman" panose="02020603050405020304" pitchFamily="18" charset="0"/>
              </a:rPr>
              <a:t>образовательных программ </a:t>
            </a:r>
            <a:r>
              <a:rPr lang="ru-RU" sz="1400" dirty="0">
                <a:latin typeface="Times New Roman" panose="02020603050405020304" pitchFamily="18" charset="0"/>
                <a:cs typeface="Times New Roman" panose="02020603050405020304" pitchFamily="18" charset="0"/>
              </a:rPr>
              <a:t>дошкольного и начального общего образования</a:t>
            </a:r>
            <a:r>
              <a:rPr lang="ru-RU" sz="1400" dirty="0" smtClean="0">
                <a:latin typeface="Times New Roman" panose="02020603050405020304" pitchFamily="18" charset="0"/>
                <a:cs typeface="Times New Roman" panose="02020603050405020304" pitchFamily="18" charset="0"/>
              </a:rPr>
              <a:t>)</a:t>
            </a:r>
          </a:p>
          <a:p>
            <a:pPr marL="0" indent="0" algn="just">
              <a:buNone/>
            </a:pP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1.7.</a:t>
            </a:r>
            <a:r>
              <a:rPr lang="ru-RU" sz="1400" dirty="0">
                <a:latin typeface="Times New Roman" panose="02020603050405020304" pitchFamily="18" charset="0"/>
                <a:cs typeface="Times New Roman" panose="02020603050405020304" pitchFamily="18" charset="0"/>
              </a:rPr>
              <a:t> Стандарт является основой для:</a:t>
            </a:r>
          </a:p>
          <a:p>
            <a:pPr marL="342900" indent="-342900" algn="just">
              <a:buAutoNum type="arabicParenR"/>
            </a:pPr>
            <a:r>
              <a:rPr lang="ru-RU" sz="1400" dirty="0" smtClean="0">
                <a:latin typeface="Times New Roman" panose="02020603050405020304" pitchFamily="18" charset="0"/>
                <a:cs typeface="Times New Roman" panose="02020603050405020304" pitchFamily="18" charset="0"/>
              </a:rPr>
              <a:t>разработки </a:t>
            </a:r>
            <a:r>
              <a:rPr lang="ru-RU" sz="1400" dirty="0">
                <a:latin typeface="Times New Roman" panose="02020603050405020304" pitchFamily="18" charset="0"/>
                <a:cs typeface="Times New Roman" panose="02020603050405020304" pitchFamily="18" charset="0"/>
              </a:rPr>
              <a:t>федеральной образовательной программы дошкольного образования (далее - федеральная программа</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cs typeface="Times New Roman" panose="02020603050405020304" pitchFamily="18" charset="0"/>
              </a:rPr>
              <a:t>) разработки </a:t>
            </a:r>
            <a:r>
              <a:rPr lang="ru-RU" sz="1400" dirty="0" smtClean="0">
                <a:latin typeface="Times New Roman" panose="02020603050405020304" pitchFamily="18" charset="0"/>
                <a:cs typeface="Times New Roman" panose="02020603050405020304" pitchFamily="18" charset="0"/>
              </a:rPr>
              <a:t>Программы</a:t>
            </a:r>
          </a:p>
          <a:p>
            <a:pPr marL="0" indent="0" algn="just">
              <a:buNone/>
            </a:pPr>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1.9. Программа реализуется на государственном </a:t>
            </a:r>
            <a:r>
              <a:rPr lang="ru-RU" sz="1400" dirty="0" smtClean="0">
                <a:latin typeface="Times New Roman" panose="02020603050405020304" pitchFamily="18" charset="0"/>
                <a:cs typeface="Times New Roman" panose="02020603050405020304" pitchFamily="18" charset="0"/>
              </a:rPr>
              <a:t>языке Российской </a:t>
            </a:r>
            <a:r>
              <a:rPr lang="ru-RU" sz="1400" dirty="0">
                <a:latin typeface="Times New Roman" panose="02020603050405020304" pitchFamily="18" charset="0"/>
                <a:cs typeface="Times New Roman" panose="02020603050405020304" pitchFamily="18" charset="0"/>
              </a:rPr>
              <a:t>Федерации. Программа может предусматривать возможность реализации на родном языке из числа языков народов Российской </a:t>
            </a:r>
            <a:r>
              <a:rPr lang="ru-RU" sz="1400" dirty="0" smtClean="0">
                <a:latin typeface="Times New Roman" panose="02020603050405020304" pitchFamily="18" charset="0"/>
                <a:cs typeface="Times New Roman" panose="02020603050405020304" pitchFamily="18" charset="0"/>
              </a:rPr>
              <a:t>Федерации, </a:t>
            </a:r>
            <a:r>
              <a:rPr lang="ru-RU" sz="1400" b="1" dirty="0">
                <a:solidFill>
                  <a:srgbClr val="FF0000"/>
                </a:solidFill>
                <a:latin typeface="Times New Roman" panose="02020603050405020304" pitchFamily="18" charset="0"/>
                <a:cs typeface="Times New Roman" panose="02020603050405020304" pitchFamily="18" charset="0"/>
              </a:rPr>
              <a:t>в том числе русском языке как родном языке на основании заявлений родителей (законных представителей) несовершеннолетних обучающихся.</a:t>
            </a:r>
            <a:r>
              <a:rPr lang="ru-RU" sz="1400" dirty="0">
                <a:latin typeface="Times New Roman" panose="02020603050405020304" pitchFamily="18" charset="0"/>
                <a:cs typeface="Times New Roman" panose="02020603050405020304" pitchFamily="18" charset="0"/>
              </a:rPr>
              <a:t> Реализация Программы на родном языке из числа языков народов Российской </a:t>
            </a:r>
            <a:r>
              <a:rPr lang="ru-RU" sz="1400" dirty="0" smtClean="0">
                <a:latin typeface="Times New Roman" panose="02020603050405020304" pitchFamily="18" charset="0"/>
                <a:cs typeface="Times New Roman" panose="02020603050405020304" pitchFamily="18" charset="0"/>
              </a:rPr>
              <a:t>Федерации, </a:t>
            </a:r>
            <a:r>
              <a:rPr lang="ru-RU" sz="1400" b="1" dirty="0">
                <a:solidFill>
                  <a:srgbClr val="FF0000"/>
                </a:solidFill>
                <a:latin typeface="Times New Roman" panose="02020603050405020304" pitchFamily="18" charset="0"/>
                <a:cs typeface="Times New Roman" panose="02020603050405020304" pitchFamily="18" charset="0"/>
              </a:rPr>
              <a:t>в том числе русском языке как родном языке на основании заявлений родителей (законных представителей) несовершеннолетних обучающихся </a:t>
            </a:r>
            <a:r>
              <a:rPr lang="ru-RU" sz="1400" dirty="0">
                <a:latin typeface="Times New Roman" panose="02020603050405020304" pitchFamily="18" charset="0"/>
                <a:cs typeface="Times New Roman" panose="02020603050405020304" pitchFamily="18" charset="0"/>
              </a:rPr>
              <a:t>не должна осуществляться в ущерб получению образования на государственном языке Российской </a:t>
            </a:r>
            <a:r>
              <a:rPr lang="ru-RU" sz="1400" dirty="0" smtClean="0">
                <a:latin typeface="Times New Roman" panose="02020603050405020304" pitchFamily="18" charset="0"/>
                <a:cs typeface="Times New Roman" panose="02020603050405020304" pitchFamily="18" charset="0"/>
              </a:rPr>
              <a:t>Федерации</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36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6045" y="230188"/>
            <a:ext cx="743776" cy="981541"/>
          </a:xfrm>
          <a:prstGeom prst="rect">
            <a:avLst/>
          </a:prstGeom>
        </p:spPr>
      </p:pic>
      <p:sp>
        <p:nvSpPr>
          <p:cNvPr id="2" name="Заголовок 1"/>
          <p:cNvSpPr>
            <a:spLocks noGrp="1"/>
          </p:cNvSpPr>
          <p:nvPr>
            <p:ph type="title"/>
          </p:nvPr>
        </p:nvSpPr>
        <p:spPr>
          <a:xfrm>
            <a:off x="839788" y="149464"/>
            <a:ext cx="10515600" cy="419879"/>
          </a:xfrm>
        </p:spPr>
        <p:txBody>
          <a:bodyPr>
            <a:normAutofit fontScale="90000"/>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ФГОС ДО</a:t>
            </a:r>
            <a:endParaRPr lang="ru-RU" sz="2800" b="1" dirty="0">
              <a:solidFill>
                <a:srgbClr val="0070C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839788" y="888521"/>
            <a:ext cx="5157787"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17 октября 2013г. № 1155</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839788" y="1292453"/>
            <a:ext cx="5157787" cy="4897210"/>
          </a:xfrm>
        </p:spPr>
        <p:txBody>
          <a:bodyPr>
            <a:normAutofit fontScale="92500" lnSpcReduction="10000"/>
          </a:bodyPr>
          <a:lstStyle/>
          <a:p>
            <a:pPr algn="just"/>
            <a:r>
              <a:rPr lang="ru-RU" sz="1400" dirty="0" smtClean="0">
                <a:latin typeface="Times New Roman" panose="02020603050405020304" pitchFamily="18" charset="0"/>
                <a:cs typeface="Times New Roman" panose="02020603050405020304" pitchFamily="18" charset="0"/>
              </a:rPr>
              <a:t> 2.5.Программа разрабатывается и утверждается Организацией самостоятельно в соответствии с настоящим Стандартом и </a:t>
            </a:r>
            <a:r>
              <a:rPr lang="ru-RU" sz="1400" b="1" dirty="0" smtClean="0">
                <a:solidFill>
                  <a:srgbClr val="FF0000"/>
                </a:solidFill>
                <a:latin typeface="Times New Roman" panose="02020603050405020304" pitchFamily="18" charset="0"/>
                <a:cs typeface="Times New Roman" panose="02020603050405020304" pitchFamily="18" charset="0"/>
              </a:rPr>
              <a:t>с учетом Примерных программ</a:t>
            </a:r>
          </a:p>
          <a:p>
            <a:pPr algn="just"/>
            <a:r>
              <a:rPr lang="ru-RU" sz="1400" dirty="0" smtClean="0">
                <a:latin typeface="Times New Roman" panose="02020603050405020304" pitchFamily="18" charset="0"/>
                <a:cs typeface="Times New Roman" panose="02020603050405020304" pitchFamily="18" charset="0"/>
              </a:rPr>
              <a:t>2.6. Содержание Программы должно обеспечивать развитие </a:t>
            </a:r>
            <a:r>
              <a:rPr lang="ru-RU" sz="1400" b="1" dirty="0" smtClean="0">
                <a:solidFill>
                  <a:srgbClr val="FF0000"/>
                </a:solidFill>
                <a:latin typeface="Times New Roman" panose="02020603050405020304" pitchFamily="18" charset="0"/>
                <a:cs typeface="Times New Roman" panose="02020603050405020304" pitchFamily="18" charset="0"/>
              </a:rPr>
              <a:t>личности, мотивации и способностей детей </a:t>
            </a:r>
            <a:r>
              <a:rPr lang="ru-RU" sz="1400" dirty="0" smtClean="0">
                <a:latin typeface="Times New Roman" panose="02020603050405020304" pitchFamily="18" charset="0"/>
                <a:cs typeface="Times New Roman" panose="02020603050405020304" pitchFamily="18" charset="0"/>
              </a:rPr>
              <a:t>в различных видах деятельности и охватывать следующие структурные единицы, представляющие определенные </a:t>
            </a:r>
            <a:r>
              <a:rPr lang="ru-RU" sz="1400" b="1" dirty="0" smtClean="0">
                <a:solidFill>
                  <a:srgbClr val="FF0000"/>
                </a:solidFill>
                <a:latin typeface="Times New Roman" panose="02020603050405020304" pitchFamily="18" charset="0"/>
                <a:cs typeface="Times New Roman" panose="02020603050405020304" pitchFamily="18" charset="0"/>
              </a:rPr>
              <a:t>направления развития и образования детей </a:t>
            </a:r>
            <a:r>
              <a:rPr lang="ru-RU" sz="1400" dirty="0" smtClean="0">
                <a:latin typeface="Times New Roman" panose="02020603050405020304" pitchFamily="18" charset="0"/>
                <a:cs typeface="Times New Roman" panose="02020603050405020304" pitchFamily="18" charset="0"/>
              </a:rPr>
              <a:t>(далее – образовательные области):</a:t>
            </a:r>
          </a:p>
          <a:p>
            <a:pPr marL="0" indent="0" algn="just">
              <a:buNone/>
            </a:pPr>
            <a:r>
              <a:rPr lang="ru-RU" sz="1400" b="1" i="1" dirty="0">
                <a:latin typeface="Times New Roman" panose="02020603050405020304" pitchFamily="18" charset="0"/>
                <a:cs typeface="Times New Roman" panose="02020603050405020304" pitchFamily="18" charset="0"/>
              </a:rPr>
              <a:t>Социально коммуникативное развитие </a:t>
            </a:r>
            <a:r>
              <a:rPr lang="ru-RU" sz="1400" dirty="0">
                <a:latin typeface="Times New Roman" panose="02020603050405020304" pitchFamily="18" charset="0"/>
                <a:cs typeface="Times New Roman" panose="02020603050405020304" pitchFamily="18" charset="0"/>
              </a:rPr>
              <a:t>направлено </a:t>
            </a:r>
            <a:r>
              <a:rPr lang="ru-RU" sz="1400" dirty="0" smtClean="0">
                <a:latin typeface="Times New Roman" panose="02020603050405020304" pitchFamily="18" charset="0"/>
                <a:cs typeface="Times New Roman" panose="02020603050405020304" pitchFamily="18" charset="0"/>
              </a:rPr>
              <a:t>на</a:t>
            </a:r>
          </a:p>
          <a:p>
            <a:pPr algn="just"/>
            <a:r>
              <a:rPr lang="ru-RU" sz="1400" dirty="0" smtClean="0">
                <a:latin typeface="Times New Roman" panose="02020603050405020304" pitchFamily="18" charset="0"/>
                <a:cs typeface="Times New Roman" panose="02020603050405020304" pitchFamily="18" charset="0"/>
              </a:rPr>
              <a:t>присвоение </a:t>
            </a:r>
            <a:r>
              <a:rPr lang="ru-RU" sz="1400" dirty="0">
                <a:latin typeface="Times New Roman" panose="02020603050405020304" pitchFamily="18" charset="0"/>
                <a:cs typeface="Times New Roman" panose="02020603050405020304" pitchFamily="18" charset="0"/>
              </a:rPr>
              <a:t>норм и ценностей, принятых в обществе, включая моральные и нравственные ценности;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развитие </a:t>
            </a:r>
            <a:r>
              <a:rPr lang="ru-RU" sz="1400" dirty="0">
                <a:latin typeface="Times New Roman" panose="02020603050405020304" pitchFamily="18" charset="0"/>
                <a:cs typeface="Times New Roman" panose="02020603050405020304" pitchFamily="18" charset="0"/>
              </a:rPr>
              <a:t>общения и взаимодействия ребёнка с взрослыми и сверстниками;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становление </a:t>
            </a:r>
            <a:r>
              <a:rPr lang="ru-RU" sz="1400" dirty="0">
                <a:latin typeface="Times New Roman" panose="02020603050405020304" pitchFamily="18" charset="0"/>
                <a:cs typeface="Times New Roman" panose="02020603050405020304" pitchFamily="18" charset="0"/>
              </a:rPr>
              <a:t>самостоятельности, целенаправленности и </a:t>
            </a:r>
            <a:r>
              <a:rPr lang="ru-RU" sz="1400" dirty="0" err="1">
                <a:latin typeface="Times New Roman" panose="02020603050405020304" pitchFamily="18" charset="0"/>
                <a:cs typeface="Times New Roman" panose="02020603050405020304" pitchFamily="18" charset="0"/>
              </a:rPr>
              <a:t>саморегуляции</a:t>
            </a:r>
            <a:r>
              <a:rPr lang="ru-RU" sz="1400" dirty="0">
                <a:latin typeface="Times New Roman" panose="02020603050405020304" pitchFamily="18" charset="0"/>
                <a:cs typeface="Times New Roman" panose="02020603050405020304" pitchFamily="18" charset="0"/>
              </a:rPr>
              <a:t> собственных </a:t>
            </a:r>
            <a:r>
              <a:rPr lang="ru-RU" sz="1400" dirty="0" smtClean="0">
                <a:latin typeface="Times New Roman" panose="02020603050405020304" pitchFamily="18" charset="0"/>
                <a:cs typeface="Times New Roman" panose="02020603050405020304" pitchFamily="18" charset="0"/>
              </a:rPr>
              <a:t>действий;</a:t>
            </a:r>
          </a:p>
          <a:p>
            <a:pPr algn="just"/>
            <a:r>
              <a:rPr lang="ru-RU" sz="1400" dirty="0" smtClean="0">
                <a:latin typeface="Times New Roman" panose="02020603050405020304" pitchFamily="18" charset="0"/>
                <a:cs typeface="Times New Roman" panose="02020603050405020304" pitchFamily="18" charset="0"/>
              </a:rPr>
              <a:t>развитие </a:t>
            </a:r>
            <a:r>
              <a:rPr lang="ru-RU" sz="1400" dirty="0">
                <a:latin typeface="Times New Roman" panose="02020603050405020304" pitchFamily="18" charset="0"/>
                <a:cs typeface="Times New Roman" panose="02020603050405020304" pitchFamily="18" charset="0"/>
              </a:rPr>
              <a:t>социального и эмоционального </a:t>
            </a:r>
            <a:r>
              <a:rPr lang="ru-RU" sz="1400" dirty="0" smtClean="0">
                <a:latin typeface="Times New Roman" panose="02020603050405020304" pitchFamily="18" charset="0"/>
                <a:cs typeface="Times New Roman" panose="02020603050405020304" pitchFamily="18" charset="0"/>
              </a:rPr>
              <a:t>интеллекта,</a:t>
            </a:r>
          </a:p>
          <a:p>
            <a:pPr algn="just"/>
            <a:r>
              <a:rPr lang="ru-RU" sz="1400" dirty="0" smtClean="0">
                <a:latin typeface="Times New Roman" panose="02020603050405020304" pitchFamily="18" charset="0"/>
                <a:cs typeface="Times New Roman" panose="02020603050405020304" pitchFamily="18" charset="0"/>
              </a:rPr>
              <a:t>эмоциональной </a:t>
            </a:r>
            <a:r>
              <a:rPr lang="ru-RU" sz="1400" dirty="0">
                <a:latin typeface="Times New Roman" panose="02020603050405020304" pitchFamily="18" charset="0"/>
                <a:cs typeface="Times New Roman" panose="02020603050405020304" pitchFamily="18" charset="0"/>
              </a:rPr>
              <a:t>отзывчивости, сопереживания, формирование готовности к совместной деятельности со сверстниками, формирование уважительного отношения и чувства принадлежности к своей семье, малой родине и Отечеству, представлений о социокультурных ценностях нашего народа, об отечественных традициях и праздниках; </a:t>
            </a:r>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формирование </a:t>
            </a:r>
            <a:r>
              <a:rPr lang="ru-RU" sz="1400" dirty="0">
                <a:latin typeface="Times New Roman" panose="02020603050405020304" pitchFamily="18" charset="0"/>
                <a:cs typeface="Times New Roman" panose="02020603050405020304" pitchFamily="18" charset="0"/>
              </a:rPr>
              <a:t>основ безопасности в быту, социуме,  природе.</a:t>
            </a:r>
          </a:p>
        </p:txBody>
      </p:sp>
      <p:sp>
        <p:nvSpPr>
          <p:cNvPr id="7" name="Текст 6"/>
          <p:cNvSpPr>
            <a:spLocks noGrp="1"/>
          </p:cNvSpPr>
          <p:nvPr>
            <p:ph type="body" sz="quarter" idx="3"/>
          </p:nvPr>
        </p:nvSpPr>
        <p:spPr>
          <a:xfrm>
            <a:off x="6172200" y="888521"/>
            <a:ext cx="5183188" cy="403932"/>
          </a:xfrm>
        </p:spPr>
        <p:txBody>
          <a:bodyPr>
            <a:normAutofit lnSpcReduction="10000"/>
          </a:bodyPr>
          <a:lstStyle/>
          <a:p>
            <a:pPr algn="ctr"/>
            <a:r>
              <a:rPr lang="ru-RU" dirty="0" smtClean="0"/>
              <a:t> </a:t>
            </a:r>
            <a:r>
              <a:rPr lang="ru-RU" sz="2000" dirty="0" smtClean="0">
                <a:solidFill>
                  <a:srgbClr val="0070C0"/>
                </a:solidFill>
                <a:latin typeface="Times New Roman" panose="02020603050405020304" pitchFamily="18" charset="0"/>
                <a:cs typeface="Times New Roman" panose="02020603050405020304" pitchFamily="18" charset="0"/>
              </a:rPr>
              <a:t>8 </a:t>
            </a:r>
            <a:r>
              <a:rPr lang="ru-RU" sz="2000" dirty="0">
                <a:solidFill>
                  <a:srgbClr val="0070C0"/>
                </a:solidFill>
                <a:latin typeface="Times New Roman" panose="02020603050405020304" pitchFamily="18" charset="0"/>
                <a:cs typeface="Times New Roman" panose="02020603050405020304" pitchFamily="18" charset="0"/>
              </a:rPr>
              <a:t>ноября 2022 года № 955</a:t>
            </a:r>
          </a:p>
        </p:txBody>
      </p:sp>
      <p:sp>
        <p:nvSpPr>
          <p:cNvPr id="8" name="Объект 7"/>
          <p:cNvSpPr>
            <a:spLocks noGrp="1"/>
          </p:cNvSpPr>
          <p:nvPr>
            <p:ph sz="quarter" idx="4"/>
          </p:nvPr>
        </p:nvSpPr>
        <p:spPr>
          <a:xfrm>
            <a:off x="6172200" y="1292452"/>
            <a:ext cx="5183188" cy="5315381"/>
          </a:xfrm>
        </p:spPr>
        <p:txBody>
          <a:bodyPr>
            <a:normAutofit fontScale="92500" lnSpcReduction="20000"/>
          </a:bodyPr>
          <a:lstStyle/>
          <a:p>
            <a:pPr algn="just"/>
            <a:r>
              <a:rPr lang="ru-RU" sz="1400" dirty="0">
                <a:latin typeface="Times New Roman" panose="02020603050405020304" pitchFamily="18" charset="0"/>
                <a:cs typeface="Times New Roman" panose="02020603050405020304" pitchFamily="18" charset="0"/>
              </a:rPr>
              <a:t> 2.5. Программа разрабатывается и утверждается Организацией самостоятельно в соответствии с настоящим </a:t>
            </a:r>
            <a:r>
              <a:rPr lang="ru-RU" sz="1400" dirty="0" smtClean="0">
                <a:latin typeface="Times New Roman" panose="02020603050405020304" pitchFamily="18" charset="0"/>
                <a:cs typeface="Times New Roman" panose="02020603050405020304" pitchFamily="18" charset="0"/>
              </a:rPr>
              <a:t>Стандартом </a:t>
            </a:r>
            <a:r>
              <a:rPr lang="ru-RU" sz="1400" dirty="0">
                <a:latin typeface="Times New Roman" panose="02020603050405020304" pitchFamily="18" charset="0"/>
                <a:cs typeface="Times New Roman" panose="02020603050405020304" pitchFamily="18" charset="0"/>
              </a:rPr>
              <a:t>и </a:t>
            </a:r>
            <a:r>
              <a:rPr lang="ru-RU" sz="1400" b="1" dirty="0">
                <a:solidFill>
                  <a:srgbClr val="FF0000"/>
                </a:solidFill>
                <a:latin typeface="Times New Roman" panose="02020603050405020304" pitchFamily="18" charset="0"/>
                <a:cs typeface="Times New Roman" panose="02020603050405020304" pitchFamily="18" charset="0"/>
              </a:rPr>
              <a:t>федеральной </a:t>
            </a:r>
            <a:r>
              <a:rPr lang="ru-RU" sz="1400" b="1" dirty="0" smtClean="0">
                <a:solidFill>
                  <a:srgbClr val="FF0000"/>
                </a:solidFill>
                <a:latin typeface="Times New Roman" panose="02020603050405020304" pitchFamily="18" charset="0"/>
                <a:cs typeface="Times New Roman" panose="02020603050405020304" pitchFamily="18" charset="0"/>
              </a:rPr>
              <a:t>программой</a:t>
            </a:r>
            <a:endParaRPr lang="ru-RU" sz="1400" b="1" dirty="0">
              <a:solidFill>
                <a:srgbClr val="FF0000"/>
              </a:solidFill>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2.6. Содержание Программы должно обеспечивать физическое и психическое развитие детей в различных видах деятельности и охватывать следующие структурные единицы, представляющие определенные направления </a:t>
            </a:r>
            <a:r>
              <a:rPr lang="ru-RU" sz="1400" b="1" dirty="0">
                <a:solidFill>
                  <a:srgbClr val="FF0000"/>
                </a:solidFill>
                <a:latin typeface="Times New Roman" panose="02020603050405020304" pitchFamily="18" charset="0"/>
                <a:cs typeface="Times New Roman" panose="02020603050405020304" pitchFamily="18" charset="0"/>
              </a:rPr>
              <a:t>обучения и воспитания детей</a:t>
            </a:r>
            <a:r>
              <a:rPr lang="ru-RU" sz="1400" dirty="0">
                <a:latin typeface="Times New Roman" panose="02020603050405020304" pitchFamily="18" charset="0"/>
                <a:cs typeface="Times New Roman" panose="02020603050405020304" pitchFamily="18" charset="0"/>
              </a:rPr>
              <a:t> (далее - образовательные области</a:t>
            </a:r>
            <a:r>
              <a:rPr lang="ru-RU" sz="1400" dirty="0" smtClean="0">
                <a:latin typeface="Times New Roman" panose="02020603050405020304" pitchFamily="18" charset="0"/>
                <a:cs typeface="Times New Roman" panose="02020603050405020304" pitchFamily="18" charset="0"/>
              </a:rPr>
              <a:t>):</a:t>
            </a:r>
          </a:p>
          <a:p>
            <a:pPr marL="0" indent="0" algn="just">
              <a:buNone/>
            </a:pPr>
            <a:r>
              <a:rPr lang="ru-RU" sz="1400" b="1" i="1" dirty="0">
                <a:latin typeface="Times New Roman" panose="02020603050405020304" pitchFamily="18" charset="0"/>
                <a:cs typeface="Times New Roman" panose="02020603050405020304" pitchFamily="18" charset="0"/>
              </a:rPr>
              <a:t>Образовательная область </a:t>
            </a:r>
            <a:r>
              <a:rPr lang="ru-RU" sz="1400" b="1" i="1" dirty="0" smtClean="0">
                <a:latin typeface="Times New Roman" panose="02020603050405020304" pitchFamily="18" charset="0"/>
                <a:cs typeface="Times New Roman" panose="02020603050405020304" pitchFamily="18" charset="0"/>
              </a:rPr>
              <a:t>«Социально-коммуникативное развитие» </a:t>
            </a:r>
            <a:r>
              <a:rPr lang="ru-RU" sz="1400" i="1" dirty="0">
                <a:latin typeface="Times New Roman" panose="02020603050405020304" pitchFamily="18" charset="0"/>
                <a:cs typeface="Times New Roman" panose="02020603050405020304" pitchFamily="18" charset="0"/>
              </a:rPr>
              <a:t>направлена на:</a:t>
            </a:r>
          </a:p>
          <a:p>
            <a:pPr algn="just"/>
            <a:r>
              <a:rPr lang="ru-RU" sz="1400" dirty="0">
                <a:latin typeface="Times New Roman" panose="02020603050405020304" pitchFamily="18" charset="0"/>
                <a:cs typeface="Times New Roman" panose="02020603050405020304" pitchFamily="18" charset="0"/>
              </a:rPr>
              <a:t>усвоение и присвоение норм, </a:t>
            </a:r>
            <a:r>
              <a:rPr lang="ru-RU" sz="1400" b="1" dirty="0">
                <a:solidFill>
                  <a:srgbClr val="FF0000"/>
                </a:solidFill>
                <a:latin typeface="Times New Roman" panose="02020603050405020304" pitchFamily="18" charset="0"/>
                <a:cs typeface="Times New Roman" panose="02020603050405020304" pitchFamily="18" charset="0"/>
              </a:rPr>
              <a:t>правил поведения и морально-нравственных ценностей, принятых в российском обществе</a:t>
            </a:r>
            <a:r>
              <a:rPr lang="ru-RU" sz="1400" dirty="0">
                <a:latin typeface="Times New Roman" panose="02020603050405020304" pitchFamily="18" charset="0"/>
                <a:cs typeface="Times New Roman" panose="02020603050405020304" pitchFamily="18" charset="0"/>
              </a:rPr>
              <a:t>;</a:t>
            </a:r>
          </a:p>
          <a:p>
            <a:pPr algn="just"/>
            <a:r>
              <a:rPr lang="ru-RU" sz="1400" dirty="0">
                <a:latin typeface="Times New Roman" panose="02020603050405020304" pitchFamily="18" charset="0"/>
                <a:cs typeface="Times New Roman" panose="02020603050405020304" pitchFamily="18" charset="0"/>
              </a:rPr>
              <a:t>развитие общения ребёнка со взрослыми и сверстниками, </a:t>
            </a:r>
            <a:r>
              <a:rPr lang="ru-RU" sz="1400" b="1" dirty="0">
                <a:solidFill>
                  <a:srgbClr val="FF0000"/>
                </a:solidFill>
                <a:latin typeface="Times New Roman" panose="02020603050405020304" pitchFamily="18" charset="0"/>
                <a:cs typeface="Times New Roman" panose="02020603050405020304" pitchFamily="18" charset="0"/>
              </a:rPr>
              <a:t>формирование готовности к совместной деятельности и сотрудничеству</a:t>
            </a:r>
            <a:r>
              <a:rPr lang="ru-RU" sz="1400" dirty="0">
                <a:latin typeface="Times New Roman" panose="02020603050405020304" pitchFamily="18" charset="0"/>
                <a:cs typeface="Times New Roman" panose="02020603050405020304" pitchFamily="18" charset="0"/>
              </a:rPr>
              <a:t>;</a:t>
            </a:r>
          </a:p>
          <a:p>
            <a:pPr algn="just"/>
            <a:r>
              <a:rPr lang="ru-RU" sz="1400" dirty="0">
                <a:latin typeface="Times New Roman" panose="02020603050405020304" pitchFamily="18" charset="0"/>
                <a:cs typeface="Times New Roman" panose="02020603050405020304" pitchFamily="18" charset="0"/>
              </a:rPr>
              <a:t>формирование у ребенка основ гражданственности и патриотизма, уважительного отношения и чувства принадлежности к своей семье, сообществу детей и взрослых в Организации, региону проживания и стране в целом;</a:t>
            </a:r>
          </a:p>
          <a:p>
            <a:pPr algn="just"/>
            <a:r>
              <a:rPr lang="ru-RU" sz="1400" dirty="0">
                <a:latin typeface="Times New Roman" panose="02020603050405020304" pitchFamily="18" charset="0"/>
                <a:cs typeface="Times New Roman" panose="02020603050405020304" pitchFamily="18" charset="0"/>
              </a:rPr>
              <a:t>развитие эмоциональной отзывчивости и сопереживания, социального и эмоционального интеллекта, воспитание гуманных чувств и отношений;</a:t>
            </a:r>
          </a:p>
          <a:p>
            <a:pPr algn="just"/>
            <a:r>
              <a:rPr lang="ru-RU" sz="1400" b="1" dirty="0">
                <a:solidFill>
                  <a:srgbClr val="FF0000"/>
                </a:solidFill>
                <a:latin typeface="Times New Roman" panose="02020603050405020304" pitchFamily="18" charset="0"/>
                <a:cs typeface="Times New Roman" panose="02020603050405020304" pitchFamily="18" charset="0"/>
              </a:rPr>
              <a:t>развитие самостоятельности и инициативности, планирования и регуляции ребенком собственных действий</a:t>
            </a:r>
            <a:r>
              <a:rPr lang="ru-RU" sz="1400" dirty="0">
                <a:latin typeface="Times New Roman" panose="02020603050405020304" pitchFamily="18" charset="0"/>
                <a:cs typeface="Times New Roman" panose="02020603050405020304" pitchFamily="18" charset="0"/>
              </a:rPr>
              <a:t>;</a:t>
            </a:r>
          </a:p>
          <a:p>
            <a:pPr algn="just"/>
            <a:r>
              <a:rPr lang="ru-RU" sz="1400" b="1" dirty="0">
                <a:solidFill>
                  <a:srgbClr val="FF0000"/>
                </a:solidFill>
                <a:latin typeface="Times New Roman" panose="02020603050405020304" pitchFamily="18" charset="0"/>
                <a:cs typeface="Times New Roman" panose="02020603050405020304" pitchFamily="18" charset="0"/>
              </a:rPr>
              <a:t>формирование позитивных установок к различным видам труда и творчества;</a:t>
            </a:r>
          </a:p>
          <a:p>
            <a:pPr algn="just"/>
            <a:r>
              <a:rPr lang="ru-RU" sz="1400" dirty="0">
                <a:latin typeface="Times New Roman" panose="02020603050405020304" pitchFamily="18" charset="0"/>
                <a:cs typeface="Times New Roman" panose="02020603050405020304" pitchFamily="18" charset="0"/>
              </a:rPr>
              <a:t>формирование основ </a:t>
            </a:r>
            <a:r>
              <a:rPr lang="ru-RU" sz="1400" b="1" dirty="0">
                <a:solidFill>
                  <a:srgbClr val="FF0000"/>
                </a:solidFill>
                <a:latin typeface="Times New Roman" panose="02020603050405020304" pitchFamily="18" charset="0"/>
                <a:cs typeface="Times New Roman" panose="02020603050405020304" pitchFamily="18" charset="0"/>
              </a:rPr>
              <a:t>социальной навигации </a:t>
            </a:r>
            <a:r>
              <a:rPr lang="ru-RU" sz="1400" dirty="0">
                <a:latin typeface="Times New Roman" panose="02020603050405020304" pitchFamily="18" charset="0"/>
                <a:cs typeface="Times New Roman" panose="02020603050405020304" pitchFamily="18" charset="0"/>
              </a:rPr>
              <a:t>и безопасного поведения в быту и природе, социуме и </a:t>
            </a:r>
            <a:r>
              <a:rPr lang="ru-RU" sz="1400" b="1" dirty="0" err="1">
                <a:solidFill>
                  <a:srgbClr val="FF0000"/>
                </a:solidFill>
                <a:latin typeface="Times New Roman" panose="02020603050405020304" pitchFamily="18" charset="0"/>
                <a:cs typeface="Times New Roman" panose="02020603050405020304" pitchFamily="18" charset="0"/>
              </a:rPr>
              <a:t>медиапространстве</a:t>
            </a:r>
            <a:r>
              <a:rPr lang="ru-RU" sz="1400" b="1" dirty="0">
                <a:solidFill>
                  <a:srgbClr val="FF0000"/>
                </a:solidFill>
                <a:latin typeface="Times New Roman" panose="02020603050405020304" pitchFamily="18" charset="0"/>
                <a:cs typeface="Times New Roman" panose="02020603050405020304" pitchFamily="18" charset="0"/>
              </a:rPr>
              <a:t> (цифровой среде).</a:t>
            </a:r>
          </a:p>
          <a:p>
            <a:pPr algn="just"/>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663391"/>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812</TotalTime>
  <Words>4627</Words>
  <Application>Microsoft Office PowerPoint</Application>
  <PresentationFormat>Широкоэкранный</PresentationFormat>
  <Paragraphs>320</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Calibri</vt:lpstr>
      <vt:lpstr>Calibri Light</vt:lpstr>
      <vt:lpstr>Times New Roman</vt:lpstr>
      <vt:lpstr>Office Theme</vt:lpstr>
      <vt:lpstr>МОДУЛЬ I  «Федеральная образовательная программа дошкольного образования. Шаги к действию»</vt:lpstr>
      <vt:lpstr>Презентация PowerPoint</vt:lpstr>
      <vt:lpstr>Федеральный закон от 24 сентября 2022 г. №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vt:lpstr>
      <vt:lpstr>В новой редакции</vt:lpstr>
      <vt:lpstr> Статья 12. Образовательные программы </vt:lpstr>
      <vt:lpstr>Федеральный закон от 24 сентября 2022 г. № 371-ФЗ</vt:lpstr>
      <vt:lpstr>ГОСУДАРСТВЕННАЯ ПОЛИТИКА  В СФЕРЕ ДОШКОЛЬНОГО ОБРАЗОВАНИЯ: ОСНОВНЫЕ НАПРАВЛЕНИЯ И ПРИОРИТЕТЫ</vt:lpstr>
      <vt:lpstr>ФГОС ДО</vt:lpstr>
      <vt:lpstr>ФГОС ДО</vt:lpstr>
      <vt:lpstr>ФГОС ДО</vt:lpstr>
      <vt:lpstr>ФГОС ДО</vt:lpstr>
      <vt:lpstr>ФГОС ДО</vt:lpstr>
      <vt:lpstr>ФГОС ДО</vt:lpstr>
      <vt:lpstr>ФГОС ДО</vt:lpstr>
      <vt:lpstr>ФГОС ДО</vt:lpstr>
      <vt:lpstr>ФГОС ДО</vt:lpstr>
      <vt:lpstr>ФГОС ДО</vt:lpstr>
      <vt:lpstr>ФГОС ДО</vt:lpstr>
      <vt:lpstr>ФГОС ДО</vt:lpstr>
      <vt:lpstr>ФГОС ДО</vt:lpstr>
      <vt:lpstr>ФГОС ДО</vt:lpstr>
      <vt:lpstr>ФГОС ДО</vt:lpstr>
      <vt:lpstr>«Методическое сопровождение для обеспечения эффективного внедрения ФОП ДО»      Скоролупова Оксана Алексеевна, федеральный эксперт, ведущий методист ООО «Просвещение-СОЮЗ», член рабочей группы Координационного совета при Правительстве РФ по проведению в Российской Федерации Десятилетия детства, автор пособий по развитию детей дошкольного возраста, почетный работник общего образования РФ   Презентация 3</vt:lpstr>
      <vt:lpstr>Создание единого образовательного пространства дошкольного образования  Изотова Елена Ивановна, заведующий лабораторией дошкольного образования ФГБНУ «Институт возрастной физиологии Российской академии образования, кандидат психологических наук, доцент  Презентация 4</vt:lpstr>
      <vt:lpstr>Презентация PowerPoint</vt:lpstr>
      <vt:lpstr>Методические рекомендации по реализации ФОП ДО Министерство просвещения Российской Федерации</vt:lpstr>
      <vt:lpstr>ДОРОЖНАЯ КАРТА</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МОДУЛЬ I  «Федеральная образовательная программа дошкольного образования. Шаги к действию»</dc:title>
  <dc:creator>ЦРСО</dc:creator>
  <cp:lastModifiedBy>ЦРСО</cp:lastModifiedBy>
  <cp:revision>39</cp:revision>
  <cp:lastPrinted>2023-03-11T12:40:59Z</cp:lastPrinted>
  <dcterms:created xsi:type="dcterms:W3CDTF">2023-03-11T06:04:20Z</dcterms:created>
  <dcterms:modified xsi:type="dcterms:W3CDTF">2023-03-12T12:21:46Z</dcterms:modified>
</cp:coreProperties>
</file>