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318" r:id="rId2"/>
    <p:sldId id="257" r:id="rId3"/>
    <p:sldId id="258" r:id="rId4"/>
    <p:sldId id="313" r:id="rId5"/>
    <p:sldId id="259" r:id="rId6"/>
    <p:sldId id="311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314" r:id="rId36"/>
    <p:sldId id="288" r:id="rId37"/>
    <p:sldId id="289" r:id="rId38"/>
    <p:sldId id="290" r:id="rId39"/>
    <p:sldId id="291" r:id="rId40"/>
    <p:sldId id="292" r:id="rId41"/>
    <p:sldId id="293" r:id="rId42"/>
    <p:sldId id="294" r:id="rId43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CA0AE9-FDDB-43AE-965D-0626F2C0D425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A1A390C-F41C-4071-B0F1-A68264D579A1}">
      <dgm:prSet phldrT="[Текст]" custT="1"/>
      <dgm:spPr>
        <a:solidFill>
          <a:srgbClr val="004D86"/>
        </a:solidFill>
      </dgm:spPr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РУКОВОДИТЕЛЬ СЛУЖБЫ </a:t>
          </a:r>
        </a:p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(ЗАМЕСТИТЕЛЬ ДИРЕКТОРА ПО ВР)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2E1C53-CCFC-4BBD-8ECB-5722D12CB801}" type="parTrans" cxnId="{457E2601-4C01-4CFF-9F69-F1FEABAE1ECE}">
      <dgm:prSet/>
      <dgm:spPr/>
      <dgm:t>
        <a:bodyPr/>
        <a:lstStyle/>
        <a:p>
          <a:endParaRPr lang="ru-RU"/>
        </a:p>
      </dgm:t>
    </dgm:pt>
    <dgm:pt modelId="{0FB2C243-C0F3-47FA-A040-F481C20E6A96}" type="sibTrans" cxnId="{457E2601-4C01-4CFF-9F69-F1FEABAE1ECE}">
      <dgm:prSet/>
      <dgm:spPr/>
      <dgm:t>
        <a:bodyPr/>
        <a:lstStyle/>
        <a:p>
          <a:endParaRPr lang="ru-RU"/>
        </a:p>
      </dgm:t>
    </dgm:pt>
    <dgm:pt modelId="{853BB827-7213-40E0-B16E-174932C322EE}">
      <dgm:prSet phldrT="[Текст]" custT="1"/>
      <dgm:spPr>
        <a:solidFill>
          <a:srgbClr val="004D86"/>
        </a:solidFill>
      </dgm:spPr>
      <dgm:t>
        <a:bodyPr/>
        <a:lstStyle/>
        <a:p>
          <a:r>
            <a:rPr lang="ru-RU" sz="1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ПЕДАГОГ-ПСИХОЛОГ</a:t>
          </a:r>
          <a:endParaRPr lang="ru-RU" sz="16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6343A8-EDE9-4247-9FEB-81F8D52C1D53}" type="parTrans" cxnId="{26CDD2D5-9F7E-4FA7-B0B3-3CB785011822}">
      <dgm:prSet/>
      <dgm:spPr/>
      <dgm:t>
        <a:bodyPr/>
        <a:lstStyle/>
        <a:p>
          <a:endParaRPr lang="ru-RU"/>
        </a:p>
      </dgm:t>
    </dgm:pt>
    <dgm:pt modelId="{CCB73F6D-FA0E-4DB0-AC1F-B7704AD66E3E}" type="sibTrans" cxnId="{26CDD2D5-9F7E-4FA7-B0B3-3CB785011822}">
      <dgm:prSet/>
      <dgm:spPr/>
      <dgm:t>
        <a:bodyPr/>
        <a:lstStyle/>
        <a:p>
          <a:endParaRPr lang="ru-RU"/>
        </a:p>
      </dgm:t>
    </dgm:pt>
    <dgm:pt modelId="{8B0FB6B6-6C7B-4709-91EF-35350EEC7E8F}">
      <dgm:prSet phldrT="[Текст]" custT="1"/>
      <dgm:spPr>
        <a:solidFill>
          <a:srgbClr val="004D86"/>
        </a:solidFill>
      </dgm:spPr>
      <dgm:t>
        <a:bodyPr/>
        <a:lstStyle/>
        <a:p>
          <a:r>
            <a:rPr lang="ru-RU" sz="1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СОЦИАЛЬНЫЙ ПЕДАГОГ</a:t>
          </a:r>
          <a:endParaRPr lang="ru-RU" sz="16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C1D60B-5CD7-45D3-B730-D01318E4CFE6}" type="parTrans" cxnId="{96EE93E0-293A-44FF-B650-2CE08CECA985}">
      <dgm:prSet/>
      <dgm:spPr/>
      <dgm:t>
        <a:bodyPr/>
        <a:lstStyle/>
        <a:p>
          <a:endParaRPr lang="ru-RU"/>
        </a:p>
      </dgm:t>
    </dgm:pt>
    <dgm:pt modelId="{1B2DF86F-251A-4EEB-8949-AE4522600C4B}" type="sibTrans" cxnId="{96EE93E0-293A-44FF-B650-2CE08CECA985}">
      <dgm:prSet/>
      <dgm:spPr/>
      <dgm:t>
        <a:bodyPr/>
        <a:lstStyle/>
        <a:p>
          <a:endParaRPr lang="ru-RU"/>
        </a:p>
      </dgm:t>
    </dgm:pt>
    <dgm:pt modelId="{0A7D096E-DEF0-4778-9F48-450BFCD97162}">
      <dgm:prSet phldrT="[Текст]" custT="1"/>
      <dgm:spPr>
        <a:solidFill>
          <a:srgbClr val="004D86"/>
        </a:solidFill>
      </dgm:spPr>
      <dgm:t>
        <a:bodyPr/>
        <a:lstStyle/>
        <a:p>
          <a:r>
            <a:rPr lang="ru-RU" sz="1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УЧИТЕЛЬ-ЛОГОПЕД</a:t>
          </a:r>
          <a:endParaRPr lang="ru-RU" sz="16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667EA6-3FD4-4D19-8C37-78D7FD11D4DE}" type="parTrans" cxnId="{C2303CA6-924B-418E-95E7-23F36C81FC51}">
      <dgm:prSet/>
      <dgm:spPr/>
      <dgm:t>
        <a:bodyPr/>
        <a:lstStyle/>
        <a:p>
          <a:endParaRPr lang="ru-RU"/>
        </a:p>
      </dgm:t>
    </dgm:pt>
    <dgm:pt modelId="{0B189477-C797-451E-9717-D86AA4E84242}" type="sibTrans" cxnId="{C2303CA6-924B-418E-95E7-23F36C81FC51}">
      <dgm:prSet/>
      <dgm:spPr/>
      <dgm:t>
        <a:bodyPr/>
        <a:lstStyle/>
        <a:p>
          <a:endParaRPr lang="ru-RU"/>
        </a:p>
      </dgm:t>
    </dgm:pt>
    <dgm:pt modelId="{4516B6B8-0A19-466F-ACED-6A11D6824BF4}">
      <dgm:prSet custT="1"/>
      <dgm:spPr>
        <a:solidFill>
          <a:srgbClr val="004D86"/>
        </a:solidFill>
      </dgm:spPr>
      <dgm:t>
        <a:bodyPr/>
        <a:lstStyle/>
        <a:p>
          <a:r>
            <a:rPr lang="ru-RU" sz="1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УЧИТЕЛЬ-ДЕФЕКТОЛОГ</a:t>
          </a:r>
          <a:endParaRPr lang="ru-RU" sz="16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26B847-9D67-489D-AB42-F9D57E040B86}" type="parTrans" cxnId="{050B9F68-9B8C-4A4A-BAB9-AC00862426A8}">
      <dgm:prSet/>
      <dgm:spPr/>
      <dgm:t>
        <a:bodyPr/>
        <a:lstStyle/>
        <a:p>
          <a:endParaRPr lang="ru-RU"/>
        </a:p>
      </dgm:t>
    </dgm:pt>
    <dgm:pt modelId="{F9215A3E-836E-4BEA-ACE4-00FFCC2DB5F8}" type="sibTrans" cxnId="{050B9F68-9B8C-4A4A-BAB9-AC00862426A8}">
      <dgm:prSet/>
      <dgm:spPr/>
      <dgm:t>
        <a:bodyPr/>
        <a:lstStyle/>
        <a:p>
          <a:endParaRPr lang="ru-RU"/>
        </a:p>
      </dgm:t>
    </dgm:pt>
    <dgm:pt modelId="{EA7ADD83-2FCD-49C5-B5D7-74BD3B0C8879}">
      <dgm:prSet custT="1"/>
      <dgm:spPr>
        <a:solidFill>
          <a:srgbClr val="004D86"/>
        </a:solidFill>
      </dgm:spPr>
      <dgm:t>
        <a:bodyPr/>
        <a:lstStyle/>
        <a:p>
          <a:r>
            <a:rPr lang="ru-RU" sz="1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Мед работник</a:t>
          </a:r>
          <a:endParaRPr lang="ru-RU" sz="16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F5D52D-67BC-40AC-AEE7-4197922B5B35}" type="parTrans" cxnId="{617E59A2-B43A-4347-AC02-16B91DFCA6C6}">
      <dgm:prSet/>
      <dgm:spPr/>
      <dgm:t>
        <a:bodyPr/>
        <a:lstStyle/>
        <a:p>
          <a:endParaRPr lang="ru-RU"/>
        </a:p>
      </dgm:t>
    </dgm:pt>
    <dgm:pt modelId="{D920BC9C-E10A-4607-8796-89221765AE6F}" type="sibTrans" cxnId="{617E59A2-B43A-4347-AC02-16B91DFCA6C6}">
      <dgm:prSet/>
      <dgm:spPr/>
      <dgm:t>
        <a:bodyPr/>
        <a:lstStyle/>
        <a:p>
          <a:endParaRPr lang="ru-RU"/>
        </a:p>
      </dgm:t>
    </dgm:pt>
    <dgm:pt modelId="{252BA1EF-4605-43E8-B246-97239E24358A}" type="pres">
      <dgm:prSet presAssocID="{1ACA0AE9-FDDB-43AE-965D-0626F2C0D42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A6CF125-CD08-47F0-8670-D82F3DE0AC8D}" type="pres">
      <dgm:prSet presAssocID="{4A1A390C-F41C-4071-B0F1-A68264D579A1}" presName="hierRoot1" presStyleCnt="0">
        <dgm:presLayoutVars>
          <dgm:hierBranch val="init"/>
        </dgm:presLayoutVars>
      </dgm:prSet>
      <dgm:spPr/>
    </dgm:pt>
    <dgm:pt modelId="{ADE4BDC4-DF59-466F-8F8C-8B5CBCEB1EA4}" type="pres">
      <dgm:prSet presAssocID="{4A1A390C-F41C-4071-B0F1-A68264D579A1}" presName="rootComposite1" presStyleCnt="0"/>
      <dgm:spPr/>
    </dgm:pt>
    <dgm:pt modelId="{D924E6FD-5616-4F53-9DDF-B1D4674470DF}" type="pres">
      <dgm:prSet presAssocID="{4A1A390C-F41C-4071-B0F1-A68264D579A1}" presName="rootText1" presStyleLbl="node0" presStyleIdx="0" presStyleCnt="2" custScaleX="292039" custScaleY="1092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50B91B1-EF5C-4A50-9C09-6037EA736511}" type="pres">
      <dgm:prSet presAssocID="{4A1A390C-F41C-4071-B0F1-A68264D579A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A3674156-A500-4ED1-9C75-1D0CAD86D325}" type="pres">
      <dgm:prSet presAssocID="{4A1A390C-F41C-4071-B0F1-A68264D579A1}" presName="hierChild2" presStyleCnt="0"/>
      <dgm:spPr/>
    </dgm:pt>
    <dgm:pt modelId="{E5C275C0-5213-4E4A-A751-0037774814B6}" type="pres">
      <dgm:prSet presAssocID="{186343A8-EDE9-4247-9FEB-81F8D52C1D53}" presName="Name37" presStyleLbl="parChTrans1D2" presStyleIdx="0" presStyleCnt="4"/>
      <dgm:spPr/>
      <dgm:t>
        <a:bodyPr/>
        <a:lstStyle/>
        <a:p>
          <a:endParaRPr lang="ru-RU"/>
        </a:p>
      </dgm:t>
    </dgm:pt>
    <dgm:pt modelId="{BE0781B3-1D41-46D5-BA06-CA17018B5909}" type="pres">
      <dgm:prSet presAssocID="{853BB827-7213-40E0-B16E-174932C322EE}" presName="hierRoot2" presStyleCnt="0">
        <dgm:presLayoutVars>
          <dgm:hierBranch val="init"/>
        </dgm:presLayoutVars>
      </dgm:prSet>
      <dgm:spPr/>
    </dgm:pt>
    <dgm:pt modelId="{CEA2C9C7-02EE-4172-8B7F-3803D8313D47}" type="pres">
      <dgm:prSet presAssocID="{853BB827-7213-40E0-B16E-174932C322EE}" presName="rootComposite" presStyleCnt="0"/>
      <dgm:spPr/>
    </dgm:pt>
    <dgm:pt modelId="{215446E0-26D7-43D4-AD9B-FB1D3DFA816B}" type="pres">
      <dgm:prSet presAssocID="{853BB827-7213-40E0-B16E-174932C322EE}" presName="rootText" presStyleLbl="node2" presStyleIdx="0" presStyleCnt="4" custScaleX="71745" custScaleY="823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9117D9B-090B-4192-8CAF-A4571E7145C5}" type="pres">
      <dgm:prSet presAssocID="{853BB827-7213-40E0-B16E-174932C322EE}" presName="rootConnector" presStyleLbl="node2" presStyleIdx="0" presStyleCnt="4"/>
      <dgm:spPr/>
      <dgm:t>
        <a:bodyPr/>
        <a:lstStyle/>
        <a:p>
          <a:endParaRPr lang="ru-RU"/>
        </a:p>
      </dgm:t>
    </dgm:pt>
    <dgm:pt modelId="{613031C2-121C-441C-A54B-61A13E72630A}" type="pres">
      <dgm:prSet presAssocID="{853BB827-7213-40E0-B16E-174932C322EE}" presName="hierChild4" presStyleCnt="0"/>
      <dgm:spPr/>
    </dgm:pt>
    <dgm:pt modelId="{AD60787C-0118-46ED-BB9F-2FAEF60F9631}" type="pres">
      <dgm:prSet presAssocID="{853BB827-7213-40E0-B16E-174932C322EE}" presName="hierChild5" presStyleCnt="0"/>
      <dgm:spPr/>
    </dgm:pt>
    <dgm:pt modelId="{397870A2-6E4C-44BE-A889-398967A10B77}" type="pres">
      <dgm:prSet presAssocID="{8AC1D60B-5CD7-45D3-B730-D01318E4CFE6}" presName="Name37" presStyleLbl="parChTrans1D2" presStyleIdx="1" presStyleCnt="4"/>
      <dgm:spPr/>
      <dgm:t>
        <a:bodyPr/>
        <a:lstStyle/>
        <a:p>
          <a:endParaRPr lang="ru-RU"/>
        </a:p>
      </dgm:t>
    </dgm:pt>
    <dgm:pt modelId="{306ED448-6EAE-467B-B142-1F53DA7534BB}" type="pres">
      <dgm:prSet presAssocID="{8B0FB6B6-6C7B-4709-91EF-35350EEC7E8F}" presName="hierRoot2" presStyleCnt="0">
        <dgm:presLayoutVars>
          <dgm:hierBranch val="init"/>
        </dgm:presLayoutVars>
      </dgm:prSet>
      <dgm:spPr/>
    </dgm:pt>
    <dgm:pt modelId="{E42454F9-DD3C-4A82-B962-229A5DF84FA3}" type="pres">
      <dgm:prSet presAssocID="{8B0FB6B6-6C7B-4709-91EF-35350EEC7E8F}" presName="rootComposite" presStyleCnt="0"/>
      <dgm:spPr/>
    </dgm:pt>
    <dgm:pt modelId="{391918E1-F017-4BA6-B4F3-D3A642B36A30}" type="pres">
      <dgm:prSet presAssocID="{8B0FB6B6-6C7B-4709-91EF-35350EEC7E8F}" presName="rootText" presStyleLbl="node2" presStyleIdx="1" presStyleCnt="4" custScaleX="78874" custScaleY="83626" custLinFactNeighborX="-114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F214EF-F976-473C-A523-5579D8BACF66}" type="pres">
      <dgm:prSet presAssocID="{8B0FB6B6-6C7B-4709-91EF-35350EEC7E8F}" presName="rootConnector" presStyleLbl="node2" presStyleIdx="1" presStyleCnt="4"/>
      <dgm:spPr/>
      <dgm:t>
        <a:bodyPr/>
        <a:lstStyle/>
        <a:p>
          <a:endParaRPr lang="ru-RU"/>
        </a:p>
      </dgm:t>
    </dgm:pt>
    <dgm:pt modelId="{1BFBB3F5-0120-4262-8E39-89500425DB13}" type="pres">
      <dgm:prSet presAssocID="{8B0FB6B6-6C7B-4709-91EF-35350EEC7E8F}" presName="hierChild4" presStyleCnt="0"/>
      <dgm:spPr/>
    </dgm:pt>
    <dgm:pt modelId="{B3B49401-AA89-4348-A253-AD645466E91B}" type="pres">
      <dgm:prSet presAssocID="{8B0FB6B6-6C7B-4709-91EF-35350EEC7E8F}" presName="hierChild5" presStyleCnt="0"/>
      <dgm:spPr/>
    </dgm:pt>
    <dgm:pt modelId="{32A2EE80-C6F1-495B-AED5-4FB220C57517}" type="pres">
      <dgm:prSet presAssocID="{35667EA6-3FD4-4D19-8C37-78D7FD11D4DE}" presName="Name37" presStyleLbl="parChTrans1D2" presStyleIdx="2" presStyleCnt="4"/>
      <dgm:spPr/>
      <dgm:t>
        <a:bodyPr/>
        <a:lstStyle/>
        <a:p>
          <a:endParaRPr lang="ru-RU"/>
        </a:p>
      </dgm:t>
    </dgm:pt>
    <dgm:pt modelId="{08F37849-0943-4280-BB80-47CD747B293C}" type="pres">
      <dgm:prSet presAssocID="{0A7D096E-DEF0-4778-9F48-450BFCD97162}" presName="hierRoot2" presStyleCnt="0">
        <dgm:presLayoutVars>
          <dgm:hierBranch val="init"/>
        </dgm:presLayoutVars>
      </dgm:prSet>
      <dgm:spPr/>
    </dgm:pt>
    <dgm:pt modelId="{D6FCEF21-B781-4211-ABC5-02979A397611}" type="pres">
      <dgm:prSet presAssocID="{0A7D096E-DEF0-4778-9F48-450BFCD97162}" presName="rootComposite" presStyleCnt="0"/>
      <dgm:spPr/>
    </dgm:pt>
    <dgm:pt modelId="{E8B0FB32-890D-444B-85DD-DCB7EAE7505C}" type="pres">
      <dgm:prSet presAssocID="{0A7D096E-DEF0-4778-9F48-450BFCD97162}" presName="rootText" presStyleLbl="node2" presStyleIdx="2" presStyleCnt="4" custScaleX="66871" custScaleY="80454" custLinFactNeighborX="-21410" custLinFactNeighborY="15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89ABFA-9773-41DD-AEB0-24046279BD27}" type="pres">
      <dgm:prSet presAssocID="{0A7D096E-DEF0-4778-9F48-450BFCD97162}" presName="rootConnector" presStyleLbl="node2" presStyleIdx="2" presStyleCnt="4"/>
      <dgm:spPr/>
      <dgm:t>
        <a:bodyPr/>
        <a:lstStyle/>
        <a:p>
          <a:endParaRPr lang="ru-RU"/>
        </a:p>
      </dgm:t>
    </dgm:pt>
    <dgm:pt modelId="{DA4612B0-422D-45E4-ACCF-64CF258857C8}" type="pres">
      <dgm:prSet presAssocID="{0A7D096E-DEF0-4778-9F48-450BFCD97162}" presName="hierChild4" presStyleCnt="0"/>
      <dgm:spPr/>
    </dgm:pt>
    <dgm:pt modelId="{570BE76E-CFA9-4F31-B045-54C5B0DF18FB}" type="pres">
      <dgm:prSet presAssocID="{0A7D096E-DEF0-4778-9F48-450BFCD97162}" presName="hierChild5" presStyleCnt="0"/>
      <dgm:spPr/>
    </dgm:pt>
    <dgm:pt modelId="{53EDB3BB-865D-4C9E-936F-70172E0B91DE}" type="pres">
      <dgm:prSet presAssocID="{E226B847-9D67-489D-AB42-F9D57E040B86}" presName="Name37" presStyleLbl="parChTrans1D2" presStyleIdx="3" presStyleCnt="4"/>
      <dgm:spPr/>
      <dgm:t>
        <a:bodyPr/>
        <a:lstStyle/>
        <a:p>
          <a:endParaRPr lang="ru-RU"/>
        </a:p>
      </dgm:t>
    </dgm:pt>
    <dgm:pt modelId="{120DFFD3-6188-4B26-9963-7E1397F05E7A}" type="pres">
      <dgm:prSet presAssocID="{4516B6B8-0A19-466F-ACED-6A11D6824BF4}" presName="hierRoot2" presStyleCnt="0">
        <dgm:presLayoutVars>
          <dgm:hierBranch val="init"/>
        </dgm:presLayoutVars>
      </dgm:prSet>
      <dgm:spPr/>
    </dgm:pt>
    <dgm:pt modelId="{E11ABB67-5DC7-469E-8713-F24C453D2B0E}" type="pres">
      <dgm:prSet presAssocID="{4516B6B8-0A19-466F-ACED-6A11D6824BF4}" presName="rootComposite" presStyleCnt="0"/>
      <dgm:spPr/>
    </dgm:pt>
    <dgm:pt modelId="{C4D2F3D5-BEB2-440B-AE12-23261A7AAFED}" type="pres">
      <dgm:prSet presAssocID="{4516B6B8-0A19-466F-ACED-6A11D6824BF4}" presName="rootText" presStyleLbl="node2" presStyleIdx="3" presStyleCnt="4" custScaleX="69058" custScaleY="76690" custLinFactNeighborX="-37667" custLinFactNeighborY="15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BFEEE0-3C17-41F5-8623-BC915637589B}" type="pres">
      <dgm:prSet presAssocID="{4516B6B8-0A19-466F-ACED-6A11D6824BF4}" presName="rootConnector" presStyleLbl="node2" presStyleIdx="3" presStyleCnt="4"/>
      <dgm:spPr/>
      <dgm:t>
        <a:bodyPr/>
        <a:lstStyle/>
        <a:p>
          <a:endParaRPr lang="ru-RU"/>
        </a:p>
      </dgm:t>
    </dgm:pt>
    <dgm:pt modelId="{C51046BC-635C-4DE3-A9FA-800805EF4D9D}" type="pres">
      <dgm:prSet presAssocID="{4516B6B8-0A19-466F-ACED-6A11D6824BF4}" presName="hierChild4" presStyleCnt="0"/>
      <dgm:spPr/>
    </dgm:pt>
    <dgm:pt modelId="{098E9307-763D-4685-9740-5CAB024C22B2}" type="pres">
      <dgm:prSet presAssocID="{4516B6B8-0A19-466F-ACED-6A11D6824BF4}" presName="hierChild5" presStyleCnt="0"/>
      <dgm:spPr/>
    </dgm:pt>
    <dgm:pt modelId="{4CA3DE78-CA6A-48FE-AD7B-BB8902865A18}" type="pres">
      <dgm:prSet presAssocID="{4A1A390C-F41C-4071-B0F1-A68264D579A1}" presName="hierChild3" presStyleCnt="0"/>
      <dgm:spPr/>
    </dgm:pt>
    <dgm:pt modelId="{F6FD1453-9537-4E86-8D0C-47D8509DE5C9}" type="pres">
      <dgm:prSet presAssocID="{EA7ADD83-2FCD-49C5-B5D7-74BD3B0C8879}" presName="hierRoot1" presStyleCnt="0">
        <dgm:presLayoutVars>
          <dgm:hierBranch val="init"/>
        </dgm:presLayoutVars>
      </dgm:prSet>
      <dgm:spPr/>
    </dgm:pt>
    <dgm:pt modelId="{3DA72FA0-D84E-429E-98BA-7582B954FFA7}" type="pres">
      <dgm:prSet presAssocID="{EA7ADD83-2FCD-49C5-B5D7-74BD3B0C8879}" presName="rootComposite1" presStyleCnt="0"/>
      <dgm:spPr/>
    </dgm:pt>
    <dgm:pt modelId="{C17080F6-97E2-4854-8AC1-110A720A7A90}" type="pres">
      <dgm:prSet presAssocID="{EA7ADD83-2FCD-49C5-B5D7-74BD3B0C8879}" presName="rootText1" presStyleLbl="node0" presStyleIdx="1" presStyleCnt="2" custScaleX="69058" custScaleY="76690" custLinFactY="52293" custLinFactNeighborX="-22455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8981F58-F89E-48DC-8E2A-39E177035226}" type="pres">
      <dgm:prSet presAssocID="{EA7ADD83-2FCD-49C5-B5D7-74BD3B0C887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643E58B-6DE2-4138-924F-D99E66467A22}" type="pres">
      <dgm:prSet presAssocID="{EA7ADD83-2FCD-49C5-B5D7-74BD3B0C8879}" presName="hierChild2" presStyleCnt="0"/>
      <dgm:spPr/>
    </dgm:pt>
    <dgm:pt modelId="{FE1D7DA9-59AC-4154-8842-9D5ED597F526}" type="pres">
      <dgm:prSet presAssocID="{EA7ADD83-2FCD-49C5-B5D7-74BD3B0C8879}" presName="hierChild3" presStyleCnt="0"/>
      <dgm:spPr/>
    </dgm:pt>
  </dgm:ptLst>
  <dgm:cxnLst>
    <dgm:cxn modelId="{A8C33BDA-A9BE-413A-853C-9EE41F026E5E}" type="presOf" srcId="{35667EA6-3FD4-4D19-8C37-78D7FD11D4DE}" destId="{32A2EE80-C6F1-495B-AED5-4FB220C57517}" srcOrd="0" destOrd="0" presId="urn:microsoft.com/office/officeart/2005/8/layout/orgChart1"/>
    <dgm:cxn modelId="{82FC7C9C-F8D6-4F28-82F0-D3D239822F69}" type="presOf" srcId="{186343A8-EDE9-4247-9FEB-81F8D52C1D53}" destId="{E5C275C0-5213-4E4A-A751-0037774814B6}" srcOrd="0" destOrd="0" presId="urn:microsoft.com/office/officeart/2005/8/layout/orgChart1"/>
    <dgm:cxn modelId="{85ADFEAD-ED7F-4F9E-AEF4-1B87AD5CBF21}" type="presOf" srcId="{0A7D096E-DEF0-4778-9F48-450BFCD97162}" destId="{E8B0FB32-890D-444B-85DD-DCB7EAE7505C}" srcOrd="0" destOrd="0" presId="urn:microsoft.com/office/officeart/2005/8/layout/orgChart1"/>
    <dgm:cxn modelId="{9F96BDB1-8005-4060-AC7B-E536B1179AE8}" type="presOf" srcId="{E226B847-9D67-489D-AB42-F9D57E040B86}" destId="{53EDB3BB-865D-4C9E-936F-70172E0B91DE}" srcOrd="0" destOrd="0" presId="urn:microsoft.com/office/officeart/2005/8/layout/orgChart1"/>
    <dgm:cxn modelId="{96EE93E0-293A-44FF-B650-2CE08CECA985}" srcId="{4A1A390C-F41C-4071-B0F1-A68264D579A1}" destId="{8B0FB6B6-6C7B-4709-91EF-35350EEC7E8F}" srcOrd="1" destOrd="0" parTransId="{8AC1D60B-5CD7-45D3-B730-D01318E4CFE6}" sibTransId="{1B2DF86F-251A-4EEB-8949-AE4522600C4B}"/>
    <dgm:cxn modelId="{524721D2-AFB0-40FB-BD43-743AE3E57B4E}" type="presOf" srcId="{853BB827-7213-40E0-B16E-174932C322EE}" destId="{215446E0-26D7-43D4-AD9B-FB1D3DFA816B}" srcOrd="0" destOrd="0" presId="urn:microsoft.com/office/officeart/2005/8/layout/orgChart1"/>
    <dgm:cxn modelId="{C2303CA6-924B-418E-95E7-23F36C81FC51}" srcId="{4A1A390C-F41C-4071-B0F1-A68264D579A1}" destId="{0A7D096E-DEF0-4778-9F48-450BFCD97162}" srcOrd="2" destOrd="0" parTransId="{35667EA6-3FD4-4D19-8C37-78D7FD11D4DE}" sibTransId="{0B189477-C797-451E-9717-D86AA4E84242}"/>
    <dgm:cxn modelId="{FCE34297-4FCE-4190-A45B-F2B3C590F31D}" type="presOf" srcId="{EA7ADD83-2FCD-49C5-B5D7-74BD3B0C8879}" destId="{E8981F58-F89E-48DC-8E2A-39E177035226}" srcOrd="1" destOrd="0" presId="urn:microsoft.com/office/officeart/2005/8/layout/orgChart1"/>
    <dgm:cxn modelId="{22115335-B074-44E8-AA63-9B35351C6A59}" type="presOf" srcId="{EA7ADD83-2FCD-49C5-B5D7-74BD3B0C8879}" destId="{C17080F6-97E2-4854-8AC1-110A720A7A90}" srcOrd="0" destOrd="0" presId="urn:microsoft.com/office/officeart/2005/8/layout/orgChart1"/>
    <dgm:cxn modelId="{C11B9168-375F-4F7A-B339-34C72BA5EBF4}" type="presOf" srcId="{4A1A390C-F41C-4071-B0F1-A68264D579A1}" destId="{D924E6FD-5616-4F53-9DDF-B1D4674470DF}" srcOrd="0" destOrd="0" presId="urn:microsoft.com/office/officeart/2005/8/layout/orgChart1"/>
    <dgm:cxn modelId="{EE753344-4AE8-43A7-A433-8D4BA718865F}" type="presOf" srcId="{0A7D096E-DEF0-4778-9F48-450BFCD97162}" destId="{7089ABFA-9773-41DD-AEB0-24046279BD27}" srcOrd="1" destOrd="0" presId="urn:microsoft.com/office/officeart/2005/8/layout/orgChart1"/>
    <dgm:cxn modelId="{902A411B-4A56-4677-9DF7-6E6457D8C7A0}" type="presOf" srcId="{4516B6B8-0A19-466F-ACED-6A11D6824BF4}" destId="{AABFEEE0-3C17-41F5-8623-BC915637589B}" srcOrd="1" destOrd="0" presId="urn:microsoft.com/office/officeart/2005/8/layout/orgChart1"/>
    <dgm:cxn modelId="{73995380-8E59-4BBD-BB95-1179E941C00F}" type="presOf" srcId="{4516B6B8-0A19-466F-ACED-6A11D6824BF4}" destId="{C4D2F3D5-BEB2-440B-AE12-23261A7AAFED}" srcOrd="0" destOrd="0" presId="urn:microsoft.com/office/officeart/2005/8/layout/orgChart1"/>
    <dgm:cxn modelId="{49B48DAB-2907-452F-8241-7198CDA2BB00}" type="presOf" srcId="{8B0FB6B6-6C7B-4709-91EF-35350EEC7E8F}" destId="{95F214EF-F976-473C-A523-5579D8BACF66}" srcOrd="1" destOrd="0" presId="urn:microsoft.com/office/officeart/2005/8/layout/orgChart1"/>
    <dgm:cxn modelId="{E2A6A49D-4820-4D48-82DF-6BA423201A6B}" type="presOf" srcId="{853BB827-7213-40E0-B16E-174932C322EE}" destId="{D9117D9B-090B-4192-8CAF-A4571E7145C5}" srcOrd="1" destOrd="0" presId="urn:microsoft.com/office/officeart/2005/8/layout/orgChart1"/>
    <dgm:cxn modelId="{457E2601-4C01-4CFF-9F69-F1FEABAE1ECE}" srcId="{1ACA0AE9-FDDB-43AE-965D-0626F2C0D425}" destId="{4A1A390C-F41C-4071-B0F1-A68264D579A1}" srcOrd="0" destOrd="0" parTransId="{532E1C53-CCFC-4BBD-8ECB-5722D12CB801}" sibTransId="{0FB2C243-C0F3-47FA-A040-F481C20E6A96}"/>
    <dgm:cxn modelId="{617E59A2-B43A-4347-AC02-16B91DFCA6C6}" srcId="{1ACA0AE9-FDDB-43AE-965D-0626F2C0D425}" destId="{EA7ADD83-2FCD-49C5-B5D7-74BD3B0C8879}" srcOrd="1" destOrd="0" parTransId="{63F5D52D-67BC-40AC-AEE7-4197922B5B35}" sibTransId="{D920BC9C-E10A-4607-8796-89221765AE6F}"/>
    <dgm:cxn modelId="{26CDD2D5-9F7E-4FA7-B0B3-3CB785011822}" srcId="{4A1A390C-F41C-4071-B0F1-A68264D579A1}" destId="{853BB827-7213-40E0-B16E-174932C322EE}" srcOrd="0" destOrd="0" parTransId="{186343A8-EDE9-4247-9FEB-81F8D52C1D53}" sibTransId="{CCB73F6D-FA0E-4DB0-AC1F-B7704AD66E3E}"/>
    <dgm:cxn modelId="{E8F1211D-7829-471C-86F7-C5ACA535C18E}" type="presOf" srcId="{4A1A390C-F41C-4071-B0F1-A68264D579A1}" destId="{750B91B1-EF5C-4A50-9C09-6037EA736511}" srcOrd="1" destOrd="0" presId="urn:microsoft.com/office/officeart/2005/8/layout/orgChart1"/>
    <dgm:cxn modelId="{050B9F68-9B8C-4A4A-BAB9-AC00862426A8}" srcId="{4A1A390C-F41C-4071-B0F1-A68264D579A1}" destId="{4516B6B8-0A19-466F-ACED-6A11D6824BF4}" srcOrd="3" destOrd="0" parTransId="{E226B847-9D67-489D-AB42-F9D57E040B86}" sibTransId="{F9215A3E-836E-4BEA-ACE4-00FFCC2DB5F8}"/>
    <dgm:cxn modelId="{06C32787-6450-402A-930E-DEB2C2770D47}" type="presOf" srcId="{8AC1D60B-5CD7-45D3-B730-D01318E4CFE6}" destId="{397870A2-6E4C-44BE-A889-398967A10B77}" srcOrd="0" destOrd="0" presId="urn:microsoft.com/office/officeart/2005/8/layout/orgChart1"/>
    <dgm:cxn modelId="{216220DE-209D-4279-842F-D52440E3F75C}" type="presOf" srcId="{1ACA0AE9-FDDB-43AE-965D-0626F2C0D425}" destId="{252BA1EF-4605-43E8-B246-97239E24358A}" srcOrd="0" destOrd="0" presId="urn:microsoft.com/office/officeart/2005/8/layout/orgChart1"/>
    <dgm:cxn modelId="{45371D2E-D12D-4D1E-BDDC-0AE80EE22F9A}" type="presOf" srcId="{8B0FB6B6-6C7B-4709-91EF-35350EEC7E8F}" destId="{391918E1-F017-4BA6-B4F3-D3A642B36A30}" srcOrd="0" destOrd="0" presId="urn:microsoft.com/office/officeart/2005/8/layout/orgChart1"/>
    <dgm:cxn modelId="{A49DA917-C899-4CAF-9F74-960C66109B04}" type="presParOf" srcId="{252BA1EF-4605-43E8-B246-97239E24358A}" destId="{DA6CF125-CD08-47F0-8670-D82F3DE0AC8D}" srcOrd="0" destOrd="0" presId="urn:microsoft.com/office/officeart/2005/8/layout/orgChart1"/>
    <dgm:cxn modelId="{274854E0-2509-4E9C-9F96-160D29A89F30}" type="presParOf" srcId="{DA6CF125-CD08-47F0-8670-D82F3DE0AC8D}" destId="{ADE4BDC4-DF59-466F-8F8C-8B5CBCEB1EA4}" srcOrd="0" destOrd="0" presId="urn:microsoft.com/office/officeart/2005/8/layout/orgChart1"/>
    <dgm:cxn modelId="{87A83B93-1FB1-4008-BB6E-3FE2274D1E66}" type="presParOf" srcId="{ADE4BDC4-DF59-466F-8F8C-8B5CBCEB1EA4}" destId="{D924E6FD-5616-4F53-9DDF-B1D4674470DF}" srcOrd="0" destOrd="0" presId="urn:microsoft.com/office/officeart/2005/8/layout/orgChart1"/>
    <dgm:cxn modelId="{6FC07DAA-69B7-485D-BCBD-FE375BB8A09B}" type="presParOf" srcId="{ADE4BDC4-DF59-466F-8F8C-8B5CBCEB1EA4}" destId="{750B91B1-EF5C-4A50-9C09-6037EA736511}" srcOrd="1" destOrd="0" presId="urn:microsoft.com/office/officeart/2005/8/layout/orgChart1"/>
    <dgm:cxn modelId="{473C907C-F001-483D-812C-4952CEE57263}" type="presParOf" srcId="{DA6CF125-CD08-47F0-8670-D82F3DE0AC8D}" destId="{A3674156-A500-4ED1-9C75-1D0CAD86D325}" srcOrd="1" destOrd="0" presId="urn:microsoft.com/office/officeart/2005/8/layout/orgChart1"/>
    <dgm:cxn modelId="{922C173B-7B90-46A1-A7CC-A98CC0B70E46}" type="presParOf" srcId="{A3674156-A500-4ED1-9C75-1D0CAD86D325}" destId="{E5C275C0-5213-4E4A-A751-0037774814B6}" srcOrd="0" destOrd="0" presId="urn:microsoft.com/office/officeart/2005/8/layout/orgChart1"/>
    <dgm:cxn modelId="{9D2CBBD0-4F1D-4675-A588-5E1156DE877F}" type="presParOf" srcId="{A3674156-A500-4ED1-9C75-1D0CAD86D325}" destId="{BE0781B3-1D41-46D5-BA06-CA17018B5909}" srcOrd="1" destOrd="0" presId="urn:microsoft.com/office/officeart/2005/8/layout/orgChart1"/>
    <dgm:cxn modelId="{DAA2E038-A6C0-4CA4-9478-A83552A2FD91}" type="presParOf" srcId="{BE0781B3-1D41-46D5-BA06-CA17018B5909}" destId="{CEA2C9C7-02EE-4172-8B7F-3803D8313D47}" srcOrd="0" destOrd="0" presId="urn:microsoft.com/office/officeart/2005/8/layout/orgChart1"/>
    <dgm:cxn modelId="{900DBD21-3590-43D2-957E-02818B43FA47}" type="presParOf" srcId="{CEA2C9C7-02EE-4172-8B7F-3803D8313D47}" destId="{215446E0-26D7-43D4-AD9B-FB1D3DFA816B}" srcOrd="0" destOrd="0" presId="urn:microsoft.com/office/officeart/2005/8/layout/orgChart1"/>
    <dgm:cxn modelId="{0C66A78F-B84F-4793-BDA0-D81410CA026E}" type="presParOf" srcId="{CEA2C9C7-02EE-4172-8B7F-3803D8313D47}" destId="{D9117D9B-090B-4192-8CAF-A4571E7145C5}" srcOrd="1" destOrd="0" presId="urn:microsoft.com/office/officeart/2005/8/layout/orgChart1"/>
    <dgm:cxn modelId="{5368EC9E-36C1-4D5E-A0DE-45D8FC21B4AD}" type="presParOf" srcId="{BE0781B3-1D41-46D5-BA06-CA17018B5909}" destId="{613031C2-121C-441C-A54B-61A13E72630A}" srcOrd="1" destOrd="0" presId="urn:microsoft.com/office/officeart/2005/8/layout/orgChart1"/>
    <dgm:cxn modelId="{FE217AD4-4516-45F3-8AC6-172D38620B51}" type="presParOf" srcId="{BE0781B3-1D41-46D5-BA06-CA17018B5909}" destId="{AD60787C-0118-46ED-BB9F-2FAEF60F9631}" srcOrd="2" destOrd="0" presId="urn:microsoft.com/office/officeart/2005/8/layout/orgChart1"/>
    <dgm:cxn modelId="{AF7B4DDD-516D-4979-A00A-5B2D58908D59}" type="presParOf" srcId="{A3674156-A500-4ED1-9C75-1D0CAD86D325}" destId="{397870A2-6E4C-44BE-A889-398967A10B77}" srcOrd="2" destOrd="0" presId="urn:microsoft.com/office/officeart/2005/8/layout/orgChart1"/>
    <dgm:cxn modelId="{8AEAD1D6-F728-4608-8973-74FE30CA897C}" type="presParOf" srcId="{A3674156-A500-4ED1-9C75-1D0CAD86D325}" destId="{306ED448-6EAE-467B-B142-1F53DA7534BB}" srcOrd="3" destOrd="0" presId="urn:microsoft.com/office/officeart/2005/8/layout/orgChart1"/>
    <dgm:cxn modelId="{95C58122-EEEF-49DE-ABAA-9152C370882F}" type="presParOf" srcId="{306ED448-6EAE-467B-B142-1F53DA7534BB}" destId="{E42454F9-DD3C-4A82-B962-229A5DF84FA3}" srcOrd="0" destOrd="0" presId="urn:microsoft.com/office/officeart/2005/8/layout/orgChart1"/>
    <dgm:cxn modelId="{9DE55BDA-3EFF-4EBD-A9A2-15132F8D527D}" type="presParOf" srcId="{E42454F9-DD3C-4A82-B962-229A5DF84FA3}" destId="{391918E1-F017-4BA6-B4F3-D3A642B36A30}" srcOrd="0" destOrd="0" presId="urn:microsoft.com/office/officeart/2005/8/layout/orgChart1"/>
    <dgm:cxn modelId="{F9DA1704-7FA5-4FE3-9B50-466F588ABD62}" type="presParOf" srcId="{E42454F9-DD3C-4A82-B962-229A5DF84FA3}" destId="{95F214EF-F976-473C-A523-5579D8BACF66}" srcOrd="1" destOrd="0" presId="urn:microsoft.com/office/officeart/2005/8/layout/orgChart1"/>
    <dgm:cxn modelId="{A7C87487-BAC1-4723-8A0A-3170EA1A612C}" type="presParOf" srcId="{306ED448-6EAE-467B-B142-1F53DA7534BB}" destId="{1BFBB3F5-0120-4262-8E39-89500425DB13}" srcOrd="1" destOrd="0" presId="urn:microsoft.com/office/officeart/2005/8/layout/orgChart1"/>
    <dgm:cxn modelId="{A40F804A-64F7-414F-9FA9-8746767AEE0A}" type="presParOf" srcId="{306ED448-6EAE-467B-B142-1F53DA7534BB}" destId="{B3B49401-AA89-4348-A253-AD645466E91B}" srcOrd="2" destOrd="0" presId="urn:microsoft.com/office/officeart/2005/8/layout/orgChart1"/>
    <dgm:cxn modelId="{92F00F52-FC0B-4E47-885D-603A68ADE5BA}" type="presParOf" srcId="{A3674156-A500-4ED1-9C75-1D0CAD86D325}" destId="{32A2EE80-C6F1-495B-AED5-4FB220C57517}" srcOrd="4" destOrd="0" presId="urn:microsoft.com/office/officeart/2005/8/layout/orgChart1"/>
    <dgm:cxn modelId="{87AA379E-3CF3-452E-BE04-7F0BEDE5FCAC}" type="presParOf" srcId="{A3674156-A500-4ED1-9C75-1D0CAD86D325}" destId="{08F37849-0943-4280-BB80-47CD747B293C}" srcOrd="5" destOrd="0" presId="urn:microsoft.com/office/officeart/2005/8/layout/orgChart1"/>
    <dgm:cxn modelId="{FBF499CE-8402-4657-AB39-C2243A952C8E}" type="presParOf" srcId="{08F37849-0943-4280-BB80-47CD747B293C}" destId="{D6FCEF21-B781-4211-ABC5-02979A397611}" srcOrd="0" destOrd="0" presId="urn:microsoft.com/office/officeart/2005/8/layout/orgChart1"/>
    <dgm:cxn modelId="{3B2CBAFF-CF56-4A08-9301-5451D43B5547}" type="presParOf" srcId="{D6FCEF21-B781-4211-ABC5-02979A397611}" destId="{E8B0FB32-890D-444B-85DD-DCB7EAE7505C}" srcOrd="0" destOrd="0" presId="urn:microsoft.com/office/officeart/2005/8/layout/orgChart1"/>
    <dgm:cxn modelId="{60EF9EAE-52CB-4FC6-A734-7C4FA36F5546}" type="presParOf" srcId="{D6FCEF21-B781-4211-ABC5-02979A397611}" destId="{7089ABFA-9773-41DD-AEB0-24046279BD27}" srcOrd="1" destOrd="0" presId="urn:microsoft.com/office/officeart/2005/8/layout/orgChart1"/>
    <dgm:cxn modelId="{F05E90C3-4F0D-4CB0-BBE9-3FCCED281E37}" type="presParOf" srcId="{08F37849-0943-4280-BB80-47CD747B293C}" destId="{DA4612B0-422D-45E4-ACCF-64CF258857C8}" srcOrd="1" destOrd="0" presId="urn:microsoft.com/office/officeart/2005/8/layout/orgChart1"/>
    <dgm:cxn modelId="{FEECC454-F6F0-4933-BB52-5297CE8CDD94}" type="presParOf" srcId="{08F37849-0943-4280-BB80-47CD747B293C}" destId="{570BE76E-CFA9-4F31-B045-54C5B0DF18FB}" srcOrd="2" destOrd="0" presId="urn:microsoft.com/office/officeart/2005/8/layout/orgChart1"/>
    <dgm:cxn modelId="{855E98AF-9223-4D79-B387-6EC9A821888D}" type="presParOf" srcId="{A3674156-A500-4ED1-9C75-1D0CAD86D325}" destId="{53EDB3BB-865D-4C9E-936F-70172E0B91DE}" srcOrd="6" destOrd="0" presId="urn:microsoft.com/office/officeart/2005/8/layout/orgChart1"/>
    <dgm:cxn modelId="{957F949A-E140-43A3-9637-5AB5852DD90E}" type="presParOf" srcId="{A3674156-A500-4ED1-9C75-1D0CAD86D325}" destId="{120DFFD3-6188-4B26-9963-7E1397F05E7A}" srcOrd="7" destOrd="0" presId="urn:microsoft.com/office/officeart/2005/8/layout/orgChart1"/>
    <dgm:cxn modelId="{1EB9566C-E67A-4466-A77F-3A10D972A2A2}" type="presParOf" srcId="{120DFFD3-6188-4B26-9963-7E1397F05E7A}" destId="{E11ABB67-5DC7-469E-8713-F24C453D2B0E}" srcOrd="0" destOrd="0" presId="urn:microsoft.com/office/officeart/2005/8/layout/orgChart1"/>
    <dgm:cxn modelId="{890B37D3-1936-4F53-A5C0-4933041C3058}" type="presParOf" srcId="{E11ABB67-5DC7-469E-8713-F24C453D2B0E}" destId="{C4D2F3D5-BEB2-440B-AE12-23261A7AAFED}" srcOrd="0" destOrd="0" presId="urn:microsoft.com/office/officeart/2005/8/layout/orgChart1"/>
    <dgm:cxn modelId="{9A9A496E-500D-4079-80DC-3455984E120F}" type="presParOf" srcId="{E11ABB67-5DC7-469E-8713-F24C453D2B0E}" destId="{AABFEEE0-3C17-41F5-8623-BC915637589B}" srcOrd="1" destOrd="0" presId="urn:microsoft.com/office/officeart/2005/8/layout/orgChart1"/>
    <dgm:cxn modelId="{31A99750-778D-4503-B480-1AE2D5BA6E9A}" type="presParOf" srcId="{120DFFD3-6188-4B26-9963-7E1397F05E7A}" destId="{C51046BC-635C-4DE3-A9FA-800805EF4D9D}" srcOrd="1" destOrd="0" presId="urn:microsoft.com/office/officeart/2005/8/layout/orgChart1"/>
    <dgm:cxn modelId="{E4369599-5F49-48AB-A0B3-42AD87F09CED}" type="presParOf" srcId="{120DFFD3-6188-4B26-9963-7E1397F05E7A}" destId="{098E9307-763D-4685-9740-5CAB024C22B2}" srcOrd="2" destOrd="0" presId="urn:microsoft.com/office/officeart/2005/8/layout/orgChart1"/>
    <dgm:cxn modelId="{58490221-DD27-4B52-9642-AB90955273AA}" type="presParOf" srcId="{DA6CF125-CD08-47F0-8670-D82F3DE0AC8D}" destId="{4CA3DE78-CA6A-48FE-AD7B-BB8902865A18}" srcOrd="2" destOrd="0" presId="urn:microsoft.com/office/officeart/2005/8/layout/orgChart1"/>
    <dgm:cxn modelId="{D0EDDC06-4B87-4006-8BF6-8C2202DE620C}" type="presParOf" srcId="{252BA1EF-4605-43E8-B246-97239E24358A}" destId="{F6FD1453-9537-4E86-8D0C-47D8509DE5C9}" srcOrd="1" destOrd="0" presId="urn:microsoft.com/office/officeart/2005/8/layout/orgChart1"/>
    <dgm:cxn modelId="{88F630BB-AD5A-4C2E-8CD5-DD124AF511EB}" type="presParOf" srcId="{F6FD1453-9537-4E86-8D0C-47D8509DE5C9}" destId="{3DA72FA0-D84E-429E-98BA-7582B954FFA7}" srcOrd="0" destOrd="0" presId="urn:microsoft.com/office/officeart/2005/8/layout/orgChart1"/>
    <dgm:cxn modelId="{30C572D0-2871-4B67-A705-B5FA268EEC50}" type="presParOf" srcId="{3DA72FA0-D84E-429E-98BA-7582B954FFA7}" destId="{C17080F6-97E2-4854-8AC1-110A720A7A90}" srcOrd="0" destOrd="0" presId="urn:microsoft.com/office/officeart/2005/8/layout/orgChart1"/>
    <dgm:cxn modelId="{05F0CD54-8ACA-4E83-812E-EA602612B844}" type="presParOf" srcId="{3DA72FA0-D84E-429E-98BA-7582B954FFA7}" destId="{E8981F58-F89E-48DC-8E2A-39E177035226}" srcOrd="1" destOrd="0" presId="urn:microsoft.com/office/officeart/2005/8/layout/orgChart1"/>
    <dgm:cxn modelId="{52EAE100-5A96-4F0E-BB76-04F528663476}" type="presParOf" srcId="{F6FD1453-9537-4E86-8D0C-47D8509DE5C9}" destId="{8643E58B-6DE2-4138-924F-D99E66467A22}" srcOrd="1" destOrd="0" presId="urn:microsoft.com/office/officeart/2005/8/layout/orgChart1"/>
    <dgm:cxn modelId="{DFA96124-F4C7-48ED-AB6D-CFA8BDB90567}" type="presParOf" srcId="{F6FD1453-9537-4E86-8D0C-47D8509DE5C9}" destId="{FE1D7DA9-59AC-4154-8842-9D5ED597F52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EDB3BB-865D-4C9E-936F-70172E0B91DE}">
      <dsp:nvSpPr>
        <dsp:cNvPr id="0" name=""/>
        <dsp:cNvSpPr/>
      </dsp:nvSpPr>
      <dsp:spPr>
        <a:xfrm>
          <a:off x="3634274" y="1986823"/>
          <a:ext cx="2131251" cy="4521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010"/>
              </a:lnTo>
              <a:lnTo>
                <a:pt x="2131251" y="234010"/>
              </a:lnTo>
              <a:lnTo>
                <a:pt x="2131251" y="4521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A2EE80-C6F1-495B-AED5-4FB220C57517}">
      <dsp:nvSpPr>
        <dsp:cNvPr id="0" name=""/>
        <dsp:cNvSpPr/>
      </dsp:nvSpPr>
      <dsp:spPr>
        <a:xfrm>
          <a:off x="3634274" y="1986823"/>
          <a:ext cx="620615" cy="4527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633"/>
              </a:lnTo>
              <a:lnTo>
                <a:pt x="620615" y="234633"/>
              </a:lnTo>
              <a:lnTo>
                <a:pt x="620615" y="4527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7870A2-6E4C-44BE-A889-398967A10B77}">
      <dsp:nvSpPr>
        <dsp:cNvPr id="0" name=""/>
        <dsp:cNvSpPr/>
      </dsp:nvSpPr>
      <dsp:spPr>
        <a:xfrm>
          <a:off x="2510453" y="1986823"/>
          <a:ext cx="1123821" cy="436314"/>
        </a:xfrm>
        <a:custGeom>
          <a:avLst/>
          <a:gdLst/>
          <a:ahLst/>
          <a:cxnLst/>
          <a:rect l="0" t="0" r="0" b="0"/>
          <a:pathLst>
            <a:path>
              <a:moveTo>
                <a:pt x="1123821" y="0"/>
              </a:moveTo>
              <a:lnTo>
                <a:pt x="1123821" y="218157"/>
              </a:lnTo>
              <a:lnTo>
                <a:pt x="0" y="218157"/>
              </a:lnTo>
              <a:lnTo>
                <a:pt x="0" y="4363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C275C0-5213-4E4A-A751-0037774814B6}">
      <dsp:nvSpPr>
        <dsp:cNvPr id="0" name=""/>
        <dsp:cNvSpPr/>
      </dsp:nvSpPr>
      <dsp:spPr>
        <a:xfrm>
          <a:off x="748334" y="1986823"/>
          <a:ext cx="2885940" cy="436314"/>
        </a:xfrm>
        <a:custGeom>
          <a:avLst/>
          <a:gdLst/>
          <a:ahLst/>
          <a:cxnLst/>
          <a:rect l="0" t="0" r="0" b="0"/>
          <a:pathLst>
            <a:path>
              <a:moveTo>
                <a:pt x="2885940" y="0"/>
              </a:moveTo>
              <a:lnTo>
                <a:pt x="2885940" y="218157"/>
              </a:lnTo>
              <a:lnTo>
                <a:pt x="0" y="218157"/>
              </a:lnTo>
              <a:lnTo>
                <a:pt x="0" y="4363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24E6FD-5616-4F53-9DDF-B1D4674470DF}">
      <dsp:nvSpPr>
        <dsp:cNvPr id="0" name=""/>
        <dsp:cNvSpPr/>
      </dsp:nvSpPr>
      <dsp:spPr>
        <a:xfrm>
          <a:off x="600444" y="851751"/>
          <a:ext cx="6067660" cy="1135072"/>
        </a:xfrm>
        <a:prstGeom prst="rect">
          <a:avLst/>
        </a:prstGeom>
        <a:solidFill>
          <a:srgbClr val="004D86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РУКОВОДИТЕЛЬ СЛУЖБЫ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(ЗАМЕСТИТЕЛЬ ДИРЕКТОРА ПО ВР)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0444" y="851751"/>
        <a:ext cx="6067660" cy="1135072"/>
      </dsp:txXfrm>
    </dsp:sp>
    <dsp:sp modelId="{215446E0-26D7-43D4-AD9B-FB1D3DFA816B}">
      <dsp:nvSpPr>
        <dsp:cNvPr id="0" name=""/>
        <dsp:cNvSpPr/>
      </dsp:nvSpPr>
      <dsp:spPr>
        <a:xfrm>
          <a:off x="3015" y="2423138"/>
          <a:ext cx="1490637" cy="855280"/>
        </a:xfrm>
        <a:prstGeom prst="rect">
          <a:avLst/>
        </a:prstGeom>
        <a:solidFill>
          <a:srgbClr val="004D86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ПЕДАГОГ-ПСИХОЛОГ</a:t>
          </a:r>
          <a:endParaRPr lang="ru-RU" sz="16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15" y="2423138"/>
        <a:ext cx="1490637" cy="855280"/>
      </dsp:txXfrm>
    </dsp:sp>
    <dsp:sp modelId="{391918E1-F017-4BA6-B4F3-D3A642B36A30}">
      <dsp:nvSpPr>
        <dsp:cNvPr id="0" name=""/>
        <dsp:cNvSpPr/>
      </dsp:nvSpPr>
      <dsp:spPr>
        <a:xfrm>
          <a:off x="1691075" y="2423138"/>
          <a:ext cx="1638755" cy="868743"/>
        </a:xfrm>
        <a:prstGeom prst="rect">
          <a:avLst/>
        </a:prstGeom>
        <a:solidFill>
          <a:srgbClr val="004D86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СОЦИАЛЬНЫЙ ПЕДАГОГ</a:t>
          </a:r>
          <a:endParaRPr lang="ru-RU" sz="16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91075" y="2423138"/>
        <a:ext cx="1638755" cy="868743"/>
      </dsp:txXfrm>
    </dsp:sp>
    <dsp:sp modelId="{E8B0FB32-890D-444B-85DD-DCB7EAE7505C}">
      <dsp:nvSpPr>
        <dsp:cNvPr id="0" name=""/>
        <dsp:cNvSpPr/>
      </dsp:nvSpPr>
      <dsp:spPr>
        <a:xfrm>
          <a:off x="3560205" y="2439614"/>
          <a:ext cx="1389370" cy="835791"/>
        </a:xfrm>
        <a:prstGeom prst="rect">
          <a:avLst/>
        </a:prstGeom>
        <a:solidFill>
          <a:srgbClr val="004D86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УЧИТЕЛЬ-ЛОГОПЕД</a:t>
          </a:r>
          <a:endParaRPr lang="ru-RU" sz="16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60205" y="2439614"/>
        <a:ext cx="1389370" cy="835791"/>
      </dsp:txXfrm>
    </dsp:sp>
    <dsp:sp modelId="{C4D2F3D5-BEB2-440B-AE12-23261A7AAFED}">
      <dsp:nvSpPr>
        <dsp:cNvPr id="0" name=""/>
        <dsp:cNvSpPr/>
      </dsp:nvSpPr>
      <dsp:spPr>
        <a:xfrm>
          <a:off x="5048120" y="2438990"/>
          <a:ext cx="1434810" cy="796689"/>
        </a:xfrm>
        <a:prstGeom prst="rect">
          <a:avLst/>
        </a:prstGeom>
        <a:solidFill>
          <a:srgbClr val="004D86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УЧИТЕЛЬ-ДЕФЕКТОЛОГ</a:t>
          </a:r>
          <a:endParaRPr lang="ru-RU" sz="16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48120" y="2438990"/>
        <a:ext cx="1434810" cy="796689"/>
      </dsp:txXfrm>
    </dsp:sp>
    <dsp:sp modelId="{C17080F6-97E2-4854-8AC1-110A720A7A90}">
      <dsp:nvSpPr>
        <dsp:cNvPr id="0" name=""/>
        <dsp:cNvSpPr/>
      </dsp:nvSpPr>
      <dsp:spPr>
        <a:xfrm>
          <a:off x="6637874" y="2433838"/>
          <a:ext cx="1434810" cy="796689"/>
        </a:xfrm>
        <a:prstGeom prst="rect">
          <a:avLst/>
        </a:prstGeom>
        <a:solidFill>
          <a:srgbClr val="004D86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Мед работник</a:t>
          </a:r>
          <a:endParaRPr lang="ru-RU" sz="16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37874" y="2433838"/>
        <a:ext cx="1434810" cy="7966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791537-17D9-49BB-A9F0-922727882458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FCAA10-40F7-4C1F-89D9-0FD2566929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136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F8293-9CB8-4A2C-8FB9-2843C5F7A11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931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F8293-9CB8-4A2C-8FB9-2843C5F7A115}" type="slidenum">
              <a:rPr lang="ru-RU" smtClean="0"/>
              <a:pPr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820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dirty="0" smtClean="0"/>
              <a:t>В образовательных организациях осуществляется первичная комплексная диагностика, которая включает в себя выявления детей и семей, находящихся на ранних стадиях кризиса.</a:t>
            </a:r>
          </a:p>
          <a:p>
            <a:pPr>
              <a:defRPr/>
            </a:pPr>
            <a:r>
              <a:rPr lang="ru-RU" dirty="0" smtClean="0"/>
              <a:t>Методическое сопровождение первичной комплексной диагностики будет осуществляться городским психологическим центром. В настоящее время центром  сформирован и апробирован пакет диагностик с учетом возрастных особенностей учащихся с 1-го по 11 класс , социальный паспорт учащегося и карта педагогического наблюдения учащегося. </a:t>
            </a:r>
          </a:p>
          <a:p>
            <a:pPr>
              <a:defRPr/>
            </a:pPr>
            <a:r>
              <a:rPr lang="ru-RU" dirty="0" smtClean="0"/>
              <a:t>Основными показателями риска неблагополучия установлены – нарушения в межличностных отношениях, нарушение </a:t>
            </a:r>
            <a:r>
              <a:rPr lang="ru-RU" dirty="0" err="1" smtClean="0"/>
              <a:t>психоэмоционального</a:t>
            </a:r>
            <a:r>
              <a:rPr lang="ru-RU" dirty="0" smtClean="0"/>
              <a:t> состояния и поведения учащихся и нарушение отношений в семье.</a:t>
            </a:r>
          </a:p>
          <a:p>
            <a:pPr>
              <a:defRPr/>
            </a:pPr>
            <a:r>
              <a:rPr lang="ru-RU" dirty="0" smtClean="0"/>
              <a:t> Образовательное учреждение на своем уровне проводит диагностику, и на основании разработанных центром критериев формирует базу данных по детям с риском неблагополучия: низким, средним и высоким.</a:t>
            </a:r>
          </a:p>
          <a:p>
            <a:pPr>
              <a:defRPr/>
            </a:pPr>
            <a:r>
              <a:rPr lang="ru-RU" dirty="0" smtClean="0"/>
              <a:t>Далее мы предполагаем, что на уровне образовательного учреждения будет выстроена коррекционная работа с детьми с низким уровнем риска, а также общая профилактическая работа. Работа с детьми со средним уровнем риска будет одушевляться совместно со специалистами Центра. Для принятия решения о форме работы с каждым ребенком и оценки эффективности коррекционной работы в школе будет работать </a:t>
            </a:r>
            <a:r>
              <a:rPr lang="ru-RU" dirty="0" err="1" smtClean="0"/>
              <a:t>педконсилиум</a:t>
            </a:r>
            <a:r>
              <a:rPr lang="ru-RU" dirty="0" smtClean="0"/>
              <a:t>. </a:t>
            </a:r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DCBE3496-6618-412E-A5F7-A8AEF9142A6F}" type="slidenum">
              <a:rPr lang="ru-RU" altLang="ru-RU">
                <a:latin typeface="Calibri" panose="020F0502020204030204" pitchFamily="34" charset="0"/>
              </a:rPr>
              <a:pPr/>
              <a:t>37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167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dirty="0" smtClean="0"/>
              <a:t>На втором уровне предполагается , что выявленные в ОУ дети с высокой степенью риска неблагополучия направляются по согласию родителей в структурное подразделение городского центра, которое мы назвали «Центр развития личности» . </a:t>
            </a:r>
          </a:p>
          <a:p>
            <a:pPr>
              <a:defRPr/>
            </a:pPr>
            <a:r>
              <a:rPr lang="ru-RU" dirty="0" smtClean="0"/>
              <a:t>Специалистами центра проводится  углубленная диагностика ребенка и семьи;</a:t>
            </a:r>
          </a:p>
          <a:p>
            <a:pPr>
              <a:buFontTx/>
              <a:buChar char="-"/>
              <a:defRPr/>
            </a:pPr>
            <a:r>
              <a:rPr lang="ru-RU" dirty="0" smtClean="0"/>
              <a:t>совместно со специалистами социально-психологической службы образовательной организации и медицинскими работниками разрабатывает индивидуально-ориентированную программу помощи семье и ребенку; Мы предполагаем, что направления помощи будут включать :психолого-педагогическое консультирование обучающихся и их родителей, коррекционно-развивающую и компенсирующую помощь, психотерапевтическую помощь, а также реализацию дополнительных образовательных программ: например (УШУ, телесно-ориентированная терапия, </a:t>
            </a:r>
            <a:r>
              <a:rPr lang="ru-RU" dirty="0" err="1" smtClean="0"/>
              <a:t>арт-терапия</a:t>
            </a:r>
            <a:r>
              <a:rPr lang="ru-RU" dirty="0" smtClean="0"/>
              <a:t>, спортивные направления, снимающие агрессию и пр. По результатам реализации таких программ проводится анализ и готовятся рекомендации для дальнейшего сопровождения ребенка в образовательной организации. Отмечу, что взаимодействие с детским и учительским коллективом ОУ осуществляется на весь период реализации программ.</a:t>
            </a:r>
          </a:p>
          <a:p>
            <a:pPr>
              <a:defRPr/>
            </a:pPr>
            <a:r>
              <a:rPr lang="ru-RU" dirty="0" smtClean="0"/>
              <a:t>В процессе диагностического обследования или реализации программы возможно выявление проблем, требующих специализированной врачебной помощи. В этом задачей специалистом найти контакт с родителями и направить в соответствующие лечебные учреждения.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Детям со средним риском предоставляется коррекционная программа в Центре в соответствии с выявленной проблематикой. Программа включена в индивидуальную программу коррекции несовершеннолетнего, разработанную на консилиуме  ОУ.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CF072451-873E-4A9F-8577-246893FA411A}" type="slidenum">
              <a:rPr lang="ru-RU" altLang="ru-RU">
                <a:latin typeface="Calibri" panose="020F0502020204030204" pitchFamily="34" charset="0"/>
              </a:rPr>
              <a:pPr/>
              <a:t>38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18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mtClean="0"/>
              <a:t>Соответственно на третьем уровне ребенку и семье оказывается необходимая медицинская помощь. С нашей точки зрения - главная задача на этом уровне – выстроить механизмы межведомственного взаимодействия (лечебное учреждение, психологический центр, школа) так, чтобы совместно определить дальнейшие форматы работы с ребенком и семьей. </a:t>
            </a:r>
          </a:p>
          <a:p>
            <a:r>
              <a:rPr lang="ru-RU" altLang="ru-RU" smtClean="0"/>
              <a:t>Одной из форм работы с семьей является вовлечение ребенка в дополнительную занятость</a:t>
            </a:r>
          </a:p>
          <a:p>
            <a:endParaRPr lang="ru-RU" alt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B7622591-0B47-484A-821B-0A6638569D83}" type="slidenum">
              <a:rPr lang="ru-RU" altLang="ru-RU">
                <a:latin typeface="Calibri" panose="020F0502020204030204" pitchFamily="34" charset="0"/>
              </a:rPr>
              <a:pPr/>
              <a:t>39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544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9009-B8E4-4FE9-A302-8A147E5E3D68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A68A-536E-4DF3-9DEB-7644F4129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612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9009-B8E4-4FE9-A302-8A147E5E3D68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A68A-536E-4DF3-9DEB-7644F4129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039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9009-B8E4-4FE9-A302-8A147E5E3D68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A68A-536E-4DF3-9DEB-7644F4129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52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9009-B8E4-4FE9-A302-8A147E5E3D68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A68A-536E-4DF3-9DEB-7644F4129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89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9009-B8E4-4FE9-A302-8A147E5E3D68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A68A-536E-4DF3-9DEB-7644F4129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715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9009-B8E4-4FE9-A302-8A147E5E3D68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A68A-536E-4DF3-9DEB-7644F4129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568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9009-B8E4-4FE9-A302-8A147E5E3D68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A68A-536E-4DF3-9DEB-7644F4129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359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9009-B8E4-4FE9-A302-8A147E5E3D68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A68A-536E-4DF3-9DEB-7644F4129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915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9009-B8E4-4FE9-A302-8A147E5E3D68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A68A-536E-4DF3-9DEB-7644F4129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84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9009-B8E4-4FE9-A302-8A147E5E3D68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A68A-536E-4DF3-9DEB-7644F4129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620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9009-B8E4-4FE9-A302-8A147E5E3D68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A68A-536E-4DF3-9DEB-7644F4129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036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E9009-B8E4-4FE9-A302-8A147E5E3D68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6A68A-536E-4DF3-9DEB-7644F41293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823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#Par320"/><Relationship Id="rId2" Type="http://schemas.openxmlformats.org/officeDocument/2006/relationships/hyperlink" Target="#Par163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e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8244" y="217745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РАННЕЕ ВЫЯВЛЕНИЕ ДЕТСКОГО И СЕМЕЙНОГО НЕБЛАГОПОЛУЧИЯ В ОБРАЗОВАТЕЛЬНЫХ ОРГАНИЗАЦИЯХ ГОРОДА ПЕРМИ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274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Объект 3"/>
          <p:cNvGraphicFramePr>
            <a:graphicFrameLocks noChangeAspect="1"/>
          </p:cNvGraphicFramePr>
          <p:nvPr/>
        </p:nvGraphicFramePr>
        <p:xfrm>
          <a:off x="279400" y="371475"/>
          <a:ext cx="8891588" cy="628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Документ" r:id="rId3" imgW="9253390" imgH="5439684" progId="Word.Document.12">
                  <p:embed/>
                </p:oleObj>
              </mc:Choice>
              <mc:Fallback>
                <p:oleObj name="Документ" r:id="rId3" imgW="9253390" imgH="5439684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400" y="371475"/>
                        <a:ext cx="8891588" cy="628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381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6425" y="412750"/>
            <a:ext cx="9666288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139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4013" y="360363"/>
            <a:ext cx="11064876" cy="609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320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350838"/>
            <a:ext cx="10925175" cy="631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732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355600"/>
            <a:ext cx="11537950" cy="604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866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4675" y="612775"/>
            <a:ext cx="11547475" cy="563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6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1050" y="207963"/>
            <a:ext cx="10294938" cy="4635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прекращения индивидуальной работы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83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988" y="795338"/>
            <a:ext cx="9998075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205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988" y="1290638"/>
            <a:ext cx="11310937" cy="846137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 организации работы по раннему выявлению детского и семейного неблагополучия и профилактики безнадзорности и правонарушений в ДОУ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7" name="Объект 2"/>
          <p:cNvSpPr>
            <a:spLocks noGrp="1"/>
          </p:cNvSpPr>
          <p:nvPr>
            <p:ph idx="1"/>
          </p:nvPr>
        </p:nvSpPr>
        <p:spPr>
          <a:xfrm>
            <a:off x="407988" y="107950"/>
            <a:ext cx="10993437" cy="1104900"/>
          </a:xfrm>
        </p:spPr>
        <p:txBody>
          <a:bodyPr>
            <a:normAutofit fontScale="92500"/>
          </a:bodyPr>
          <a:lstStyle/>
          <a:p>
            <a:pPr marL="0" indent="0">
              <a:buFont typeface="Wingdings 3" panose="05040102010807070707" pitchFamily="18" charset="2"/>
              <a:buNone/>
            </a:pPr>
            <a:r>
              <a:rPr lang="ru-RU" altLang="ru-RU" sz="1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КДНиЗП Пермского края от 15.08.2018г. № 15 «Об утверждении Порядка работы субъектов системы профилактики безнадзорности и правонарушений несовершеннолетних по раннему выявлению фактов детского и семейного неблагополучия и организации индивидуальной профилактической работы….»</a:t>
            </a:r>
            <a:br>
              <a:rPr lang="ru-RU" altLang="ru-RU" sz="1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1800" smtClean="0"/>
          </a:p>
        </p:txBody>
      </p:sp>
      <p:graphicFrame>
        <p:nvGraphicFramePr>
          <p:cNvPr id="4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8957939"/>
              </p:ext>
            </p:extLst>
          </p:nvPr>
        </p:nvGraphicFramePr>
        <p:xfrm>
          <a:off x="0" y="2537629"/>
          <a:ext cx="8542245" cy="4143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2763" y="2335213"/>
            <a:ext cx="7240587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alt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ПСИХОЛОГО-ПЕДАГОГИЧЕСКОЙ СЛУЖБЫ ОБРАЗОВАТЕЛЬНОЙ ОРГАНИЗАЦИИ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223838" y="2136776"/>
            <a:ext cx="8478152" cy="461962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Двойная стрелка влево/вправо 6"/>
          <p:cNvSpPr/>
          <p:nvPr/>
        </p:nvSpPr>
        <p:spPr>
          <a:xfrm>
            <a:off x="8396644" y="4040188"/>
            <a:ext cx="1568450" cy="84931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3" name="Группа 7"/>
          <p:cNvGrpSpPr/>
          <p:nvPr/>
        </p:nvGrpSpPr>
        <p:grpSpPr>
          <a:xfrm>
            <a:off x="9871788" y="3036633"/>
            <a:ext cx="2242394" cy="891555"/>
            <a:chOff x="2158600" y="2288803"/>
            <a:chExt cx="2067480" cy="891555"/>
          </a:xfrm>
          <a:solidFill>
            <a:srgbClr val="004D86"/>
          </a:solidFill>
          <a:scene3d>
            <a:camera prst="orthographicFront"/>
            <a:lightRig rig="flat" dir="t"/>
          </a:scene3d>
        </p:grpSpPr>
        <p:sp>
          <p:nvSpPr>
            <p:cNvPr id="9" name="Прямоугольник 8"/>
            <p:cNvSpPr/>
            <p:nvPr/>
          </p:nvSpPr>
          <p:spPr>
            <a:xfrm>
              <a:off x="2158600" y="2288803"/>
              <a:ext cx="2067480" cy="891555"/>
            </a:xfrm>
            <a:prstGeom prst="rect">
              <a:avLst/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Прямоугольник 9"/>
            <p:cNvSpPr/>
            <p:nvPr/>
          </p:nvSpPr>
          <p:spPr>
            <a:xfrm>
              <a:off x="2158600" y="2288803"/>
              <a:ext cx="2067480" cy="891555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700" tIns="12700" rIns="12700" bIns="127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Воспитатель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" name="Группа 11"/>
          <p:cNvGrpSpPr/>
          <p:nvPr/>
        </p:nvGrpSpPr>
        <p:grpSpPr>
          <a:xfrm>
            <a:off x="9965094" y="4609445"/>
            <a:ext cx="2149088" cy="914619"/>
            <a:chOff x="4600534" y="2288803"/>
            <a:chExt cx="1783110" cy="914619"/>
          </a:xfrm>
          <a:solidFill>
            <a:srgbClr val="004D86"/>
          </a:solidFill>
          <a:scene3d>
            <a:camera prst="orthographicFront"/>
            <a:lightRig rig="flat" dir="t"/>
          </a:scene3d>
        </p:grpSpPr>
        <p:sp>
          <p:nvSpPr>
            <p:cNvPr id="13" name="Прямоугольник 12"/>
            <p:cNvSpPr/>
            <p:nvPr/>
          </p:nvSpPr>
          <p:spPr>
            <a:xfrm>
              <a:off x="4600534" y="2288803"/>
              <a:ext cx="1783110" cy="914619"/>
            </a:xfrm>
            <a:prstGeom prst="rect">
              <a:avLst/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Прямоугольник 13"/>
            <p:cNvSpPr/>
            <p:nvPr/>
          </p:nvSpPr>
          <p:spPr>
            <a:xfrm>
              <a:off x="4600534" y="2288803"/>
              <a:ext cx="1783110" cy="914619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700" tIns="12700" rIns="12700" bIns="127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Педагоги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ДОУ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5" name="Крест 14"/>
          <p:cNvSpPr/>
          <p:nvPr/>
        </p:nvSpPr>
        <p:spPr>
          <a:xfrm>
            <a:off x="10791825" y="4040188"/>
            <a:ext cx="403225" cy="401637"/>
          </a:xfrm>
          <a:prstGeom prst="plus">
            <a:avLst/>
          </a:prstGeom>
          <a:solidFill>
            <a:srgbClr val="004D86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5769199" y="4759154"/>
            <a:ext cx="17354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504670" y="4759154"/>
            <a:ext cx="0" cy="216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302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2675" y="1566863"/>
            <a:ext cx="10029825" cy="5057775"/>
          </a:xfrm>
        </p:spPr>
        <p:txBody>
          <a:bodyPr/>
          <a:lstStyle/>
          <a:p>
            <a:pPr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2.1.1. ведет личного дела на каждого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воспитанника,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него входят следующие документы:</a:t>
            </a:r>
          </a:p>
          <a:p>
            <a:pPr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паспорт семьи (вносятся актуальные данные по мере необходимости, но не реже 1 раза в год в начале учебного года до 1 октября, согласно приложению № 1 к настоящему Регламенту);</a:t>
            </a:r>
          </a:p>
          <a:p>
            <a:pPr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анкета о состоянии здоровья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воспитанника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заполняется  родителями до 1 октября, медицинским работников вносится информация о группе здоровья и рекомендации (приложение № 2 к настоящему Регламенту);</a:t>
            </a:r>
          </a:p>
          <a:p>
            <a:pPr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жилищно-бытовых условий (заполняется ежегодно в начале учебного года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воспитателем после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посещения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воспитанника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дому до 1 ноября (приложение № 3 к настоящему Регламенту);</a:t>
            </a:r>
          </a:p>
          <a:p>
            <a:pPr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анкета о дополнительной занятости ребенка заполняется родителями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ноября (приложение № 4 к настоящему Регламенту);</a:t>
            </a:r>
          </a:p>
          <a:p>
            <a:pPr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психологического тестирования (при наличии) с рекомендациями психолога по особенностям организации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процесса.</a:t>
            </a:r>
          </a:p>
          <a:p>
            <a:pPr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2.1.2. Ведет карты педагогического наблюдения (приложение № 5 к настоящему Регламенту), заполняется в конце учебной недели или для фиксации важных событий, возможно электронное ведение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карты. При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выявлении индикаторов риска (приложение № 6 к настоящему Регламенту) осуществляется суммарная их оценка. </a:t>
            </a:r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ru-RU" sz="1800" dirty="0"/>
          </a:p>
        </p:txBody>
      </p:sp>
      <p:grpSp>
        <p:nvGrpSpPr>
          <p:cNvPr id="2" name="Группа 3"/>
          <p:cNvGrpSpPr/>
          <p:nvPr/>
        </p:nvGrpSpPr>
        <p:grpSpPr>
          <a:xfrm>
            <a:off x="1840793" y="329359"/>
            <a:ext cx="8485462" cy="974139"/>
            <a:chOff x="1284885" y="0"/>
            <a:chExt cx="5207377" cy="974139"/>
          </a:xfrm>
          <a:solidFill>
            <a:srgbClr val="004D86"/>
          </a:solidFill>
          <a:scene3d>
            <a:camera prst="orthographicFront"/>
            <a:lightRig rig="flat" dir="t"/>
          </a:scene3d>
        </p:grpSpPr>
        <p:sp>
          <p:nvSpPr>
            <p:cNvPr id="5" name="Прямоугольник 4"/>
            <p:cNvSpPr/>
            <p:nvPr/>
          </p:nvSpPr>
          <p:spPr>
            <a:xfrm>
              <a:off x="1284885" y="0"/>
              <a:ext cx="5207377" cy="974139"/>
            </a:xfrm>
            <a:prstGeom prst="rect">
              <a:avLst/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Прямоугольник 5"/>
            <p:cNvSpPr/>
            <p:nvPr/>
          </p:nvSpPr>
          <p:spPr>
            <a:xfrm>
              <a:off x="1284885" y="0"/>
              <a:ext cx="5207377" cy="974139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5240" tIns="15240" rIns="15240" bIns="15240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ВОСПИТАТЕЛЬ</a:t>
              </a:r>
              <a:endPara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" name="Группа 6"/>
          <p:cNvGrpSpPr/>
          <p:nvPr/>
        </p:nvGrpSpPr>
        <p:grpSpPr>
          <a:xfrm rot="16200000">
            <a:off x="-2829900" y="3109818"/>
            <a:ext cx="6792686" cy="703677"/>
            <a:chOff x="1284885" y="0"/>
            <a:chExt cx="5207377" cy="974139"/>
          </a:xfrm>
          <a:scene3d>
            <a:camera prst="orthographicFront"/>
            <a:lightRig rig="flat" dir="t"/>
          </a:scene3d>
        </p:grpSpPr>
        <p:sp>
          <p:nvSpPr>
            <p:cNvPr id="8" name="Прямоугольник 7"/>
            <p:cNvSpPr/>
            <p:nvPr/>
          </p:nvSpPr>
          <p:spPr>
            <a:xfrm>
              <a:off x="1284885" y="0"/>
              <a:ext cx="5207377" cy="974139"/>
            </a:xfrm>
            <a:prstGeom prst="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Прямоугольник 8"/>
            <p:cNvSpPr/>
            <p:nvPr/>
          </p:nvSpPr>
          <p:spPr>
            <a:xfrm>
              <a:off x="1284885" y="0"/>
              <a:ext cx="5207377" cy="9741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5240" tIns="15240" rIns="15240" bIns="15240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Изменения в должностные инструкции</a:t>
              </a:r>
              <a:endPara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723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2675" y="1566863"/>
            <a:ext cx="10029825" cy="5057775"/>
          </a:xfrm>
        </p:spPr>
        <p:txBody>
          <a:bodyPr/>
          <a:lstStyle/>
          <a:p>
            <a:pPr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2.1.3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При выявлении критериев риска информация незамедлительно, в течение 1 суток, доводится до заместителя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воспитательной работе, обеспечивает подготовку необходимых материалов об учащемся(воспитаннике) на консилиум, совет профилактики.</a:t>
            </a:r>
          </a:p>
          <a:p>
            <a:pPr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2.1.4. Организует педагогическую помощь несовершеннолетнему, испытывающему трудности в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усвоении образовательного процесса (приемы психолого-педагогической поддержки,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ситуации успеха для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несовершеннолетнего).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2.1.5. Обеспечивает контроль посещаемости,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выясняет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пропусков.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2.1.6. При отдельном проживании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воспитанника от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навещает, сверяет жилищно-бытовые условия проживания, выясняет причины раздельного проживания.</a:t>
            </a:r>
          </a:p>
          <a:p>
            <a:pPr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2.1.7. Обеспечивает вовлечение несовершеннолетнего во внеурочные мероприятия общеобразовательной организации с учетом интересов несовершеннолетнего, с указанием в ИПК конкретных мероприятий и результатов их выполнения.</a:t>
            </a:r>
          </a:p>
          <a:p>
            <a:pPr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2.1.9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Выстраивает сотрудничество с семьей несовершеннолетнего, обеспечивает участие родителей в реализации мероприятий индивидуальных программ коррекции, в психолого-педагогическом консультировании, школах родительского образования. </a:t>
            </a:r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ru-RU" sz="1800" dirty="0">
              <a:solidFill>
                <a:schemeClr val="tx1"/>
              </a:solidFill>
            </a:endParaRPr>
          </a:p>
        </p:txBody>
      </p:sp>
      <p:grpSp>
        <p:nvGrpSpPr>
          <p:cNvPr id="2" name="Группа 3"/>
          <p:cNvGrpSpPr/>
          <p:nvPr/>
        </p:nvGrpSpPr>
        <p:grpSpPr>
          <a:xfrm>
            <a:off x="1840793" y="329359"/>
            <a:ext cx="8762552" cy="974139"/>
            <a:chOff x="1284885" y="0"/>
            <a:chExt cx="5207377" cy="974139"/>
          </a:xfrm>
          <a:solidFill>
            <a:srgbClr val="004D86"/>
          </a:solidFill>
          <a:scene3d>
            <a:camera prst="orthographicFront"/>
            <a:lightRig rig="flat" dir="t"/>
          </a:scene3d>
        </p:grpSpPr>
        <p:sp>
          <p:nvSpPr>
            <p:cNvPr id="5" name="Прямоугольник 4"/>
            <p:cNvSpPr/>
            <p:nvPr/>
          </p:nvSpPr>
          <p:spPr>
            <a:xfrm>
              <a:off x="1284885" y="0"/>
              <a:ext cx="5207377" cy="974139"/>
            </a:xfrm>
            <a:prstGeom prst="rect">
              <a:avLst/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Прямоугольник 5"/>
            <p:cNvSpPr/>
            <p:nvPr/>
          </p:nvSpPr>
          <p:spPr>
            <a:xfrm>
              <a:off x="1284885" y="0"/>
              <a:ext cx="5207377" cy="974139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5240" tIns="15240" rIns="15240" bIns="15240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ВОСПИТАТЕЛЬ</a:t>
              </a:r>
              <a:endPara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" name="Группа 6"/>
          <p:cNvGrpSpPr/>
          <p:nvPr/>
        </p:nvGrpSpPr>
        <p:grpSpPr>
          <a:xfrm rot="16200000">
            <a:off x="-2959744" y="3077160"/>
            <a:ext cx="6857999" cy="703677"/>
            <a:chOff x="1284885" y="0"/>
            <a:chExt cx="5207377" cy="974139"/>
          </a:xfrm>
          <a:scene3d>
            <a:camera prst="orthographicFront"/>
            <a:lightRig rig="flat" dir="t"/>
          </a:scene3d>
        </p:grpSpPr>
        <p:sp>
          <p:nvSpPr>
            <p:cNvPr id="8" name="Прямоугольник 7"/>
            <p:cNvSpPr/>
            <p:nvPr/>
          </p:nvSpPr>
          <p:spPr>
            <a:xfrm>
              <a:off x="1284885" y="0"/>
              <a:ext cx="5207377" cy="974139"/>
            </a:xfrm>
            <a:prstGeom prst="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Прямоугольник 8"/>
            <p:cNvSpPr/>
            <p:nvPr/>
          </p:nvSpPr>
          <p:spPr>
            <a:xfrm>
              <a:off x="1284885" y="0"/>
              <a:ext cx="5207377" cy="9741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5240" tIns="15240" rIns="15240" bIns="15240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Изменения в должностные инструкции</a:t>
              </a:r>
              <a:endPara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752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5350" y="142875"/>
            <a:ext cx="10515600" cy="508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Нормативно-правовая база</a:t>
            </a:r>
            <a:b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(действующие документы)</a:t>
            </a:r>
            <a:endParaRPr lang="ru-RU" sz="27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5573" y="1144244"/>
            <a:ext cx="10731500" cy="455611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>
              <a:lnSpc>
                <a:spcPct val="90000"/>
              </a:lnSpc>
              <a:spcBef>
                <a:spcPts val="1000"/>
              </a:spcBef>
              <a:defRPr/>
            </a:pPr>
            <a:endParaRPr lang="ru-RU" altLang="ru-RU" sz="2000" b="1" i="1" dirty="0" smtClean="0"/>
          </a:p>
          <a:p>
            <a:pPr marL="0" lvl="1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altLang="ru-RU" sz="2000" b="1" i="1" dirty="0" smtClean="0"/>
              <a:t>Региональный </a:t>
            </a:r>
            <a:r>
              <a:rPr lang="ru-RU" altLang="ru-RU" sz="2000" b="1" i="1" dirty="0"/>
              <a:t>уровень:</a:t>
            </a:r>
          </a:p>
          <a:p>
            <a:pPr marL="0" lvl="1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altLang="ru-RU" sz="2000" b="1" i="1" u="sng" dirty="0">
                <a:solidFill>
                  <a:schemeClr val="accent5">
                    <a:lumMod val="75000"/>
                  </a:schemeClr>
                </a:solidFill>
              </a:rPr>
              <a:t>Действующие документы:</a:t>
            </a:r>
          </a:p>
          <a:p>
            <a:pPr marL="342900" lvl="1" indent="-342900" algn="just">
              <a:lnSpc>
                <a:spcPct val="90000"/>
              </a:lnSpc>
              <a:spcBef>
                <a:spcPts val="1000"/>
              </a:spcBef>
              <a:buFontTx/>
              <a:buAutoNum type="arabicPeriod"/>
              <a:defRPr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Пермского края от 28.09.2016г. № 846-п «Об утверждении Порядка ведения информационного учета семей и детей группы риска социально опасного положения»</a:t>
            </a:r>
          </a:p>
          <a:p>
            <a:pPr marL="342900" lvl="1" indent="-342900" algn="just">
              <a:lnSpc>
                <a:spcPct val="90000"/>
              </a:lnSpc>
              <a:spcBef>
                <a:spcPts val="1000"/>
              </a:spcBef>
              <a:buFontTx/>
              <a:buAutoNum type="arabicPeriod" startAt="2"/>
              <a:defRPr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КДНиЗП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Пермского края  от 11.11.2015г. № 12 «Об утверждении новой редакции Механизма взаимодействия субъектов системы профилактики безнадзорности и правонарушений несовершеннолетних по выявлению случаев нарушения прав и законных интересов детей, в том числе фактов пренебрежения основными нуждами ребенка, оставление ребенка в опасности, жестокого обращения с детьми и оказанию помощи семьям в вопросах защиты прав и законных интересов детей. Об утверждении порядка действий сотрудников органов и учреждений системы профилактики с случае обнаружения фактов нарушения прав и жестокого обращения с ребенком».</a:t>
            </a:r>
          </a:p>
          <a:p>
            <a:pPr marL="342900" lvl="1" indent="-342900" algn="just">
              <a:lnSpc>
                <a:spcPct val="90000"/>
              </a:lnSpc>
              <a:spcBef>
                <a:spcPts val="1000"/>
              </a:spcBef>
              <a:buFontTx/>
              <a:buAutoNum type="arabicPeriod" startAt="2"/>
              <a:defRPr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КДНиЗП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Пермского края от 29.06.2016г. № 12 «Об утверждении новой редакции порядка межведомственного взаимодействия по профилактике детского и семейного неблагополучия» (!!!!</a:t>
            </a:r>
            <a:r>
              <a:rPr lang="ru-RU" alt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ПУНКТЫ: 5.1., 5.2., 5.3. – утратили силу)</a:t>
            </a:r>
          </a:p>
        </p:txBody>
      </p:sp>
    </p:spTree>
    <p:extLst>
      <p:ext uri="{BB962C8B-B14F-4D97-AF65-F5344CB8AC3E}">
        <p14:creationId xmlns:p14="http://schemas.microsoft.com/office/powerpoint/2010/main" val="291861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2675" y="1566863"/>
            <a:ext cx="10029825" cy="5057775"/>
          </a:xfrm>
        </p:spPr>
        <p:txBody>
          <a:bodyPr/>
          <a:lstStyle/>
          <a:p>
            <a:pPr>
              <a:defRPr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2.1.10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Взаимодействует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социальными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медицинскими, правоохранительными и другими службами в интересах соблюдения прав несовершеннолетнего.</a:t>
            </a:r>
          </a:p>
          <a:p>
            <a:pPr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2.1.11. Участвует в работе совета профилактики, консилиума по вопросам разработки, реализации и анализа результативности индивидуальных программ коррекции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 и детей,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находящихся в группе риска социально опасного положения, готовит предложения для включения в ИПК и/или представление отчета о реализации мероприятий ИПК в рамках своих полномочий. </a:t>
            </a:r>
          </a:p>
          <a:p>
            <a:pPr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2.1.12. Наблюдает за изменениями в поведении, успехах, эмоциональном состоянии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воспитанников группы,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находящихся в группе риска СОП; передает информации о куратору семьи в образовательной организации.</a:t>
            </a:r>
          </a:p>
          <a:p>
            <a:pPr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2.1.13. Вправе инициировать снятие несовершеннолетнего с учета как находящегося в группе риска СОП при условии положительной динамики, выполнения мероприятий и достижения целей ИПК путем подготовки ходатайства и характеристики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семью или ребенка для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заседания педагогического консилиума, совета профилактики.</a:t>
            </a:r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ru-RU" sz="1800" dirty="0"/>
          </a:p>
        </p:txBody>
      </p:sp>
      <p:grpSp>
        <p:nvGrpSpPr>
          <p:cNvPr id="2" name="Группа 3"/>
          <p:cNvGrpSpPr/>
          <p:nvPr/>
        </p:nvGrpSpPr>
        <p:grpSpPr>
          <a:xfrm>
            <a:off x="2025728" y="301650"/>
            <a:ext cx="8743871" cy="974139"/>
            <a:chOff x="1284885" y="0"/>
            <a:chExt cx="5207377" cy="974139"/>
          </a:xfrm>
          <a:solidFill>
            <a:srgbClr val="004D86"/>
          </a:solidFill>
          <a:scene3d>
            <a:camera prst="orthographicFront"/>
            <a:lightRig rig="flat" dir="t"/>
          </a:scene3d>
        </p:grpSpPr>
        <p:sp>
          <p:nvSpPr>
            <p:cNvPr id="5" name="Прямоугольник 4"/>
            <p:cNvSpPr/>
            <p:nvPr/>
          </p:nvSpPr>
          <p:spPr>
            <a:xfrm>
              <a:off x="1284885" y="0"/>
              <a:ext cx="5207377" cy="974139"/>
            </a:xfrm>
            <a:prstGeom prst="rect">
              <a:avLst/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Прямоугольник 5"/>
            <p:cNvSpPr/>
            <p:nvPr/>
          </p:nvSpPr>
          <p:spPr>
            <a:xfrm>
              <a:off x="1284885" y="0"/>
              <a:ext cx="5207377" cy="974139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5240" tIns="15240" rIns="15240" bIns="15240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ВОСПИТАТЕЛЬ</a:t>
              </a:r>
              <a:endPara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" name="Группа 6"/>
          <p:cNvGrpSpPr/>
          <p:nvPr/>
        </p:nvGrpSpPr>
        <p:grpSpPr>
          <a:xfrm rot="16200000">
            <a:off x="-2931754" y="3030509"/>
            <a:ext cx="6858001" cy="796984"/>
            <a:chOff x="1284885" y="0"/>
            <a:chExt cx="5207377" cy="974140"/>
          </a:xfrm>
          <a:scene3d>
            <a:camera prst="orthographicFront"/>
            <a:lightRig rig="flat" dir="t"/>
          </a:scene3d>
        </p:grpSpPr>
        <p:sp>
          <p:nvSpPr>
            <p:cNvPr id="8" name="Прямоугольник 7"/>
            <p:cNvSpPr/>
            <p:nvPr/>
          </p:nvSpPr>
          <p:spPr>
            <a:xfrm>
              <a:off x="1284885" y="0"/>
              <a:ext cx="5207377" cy="974139"/>
            </a:xfrm>
            <a:prstGeom prst="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Прямоугольник 8"/>
            <p:cNvSpPr/>
            <p:nvPr/>
          </p:nvSpPr>
          <p:spPr>
            <a:xfrm>
              <a:off x="1284885" y="1"/>
              <a:ext cx="5207377" cy="9741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5240" tIns="15240" rIns="15240" bIns="15240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Изменения в должностные инструкции</a:t>
              </a:r>
              <a:endPara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821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2675" y="1566863"/>
            <a:ext cx="10029825" cy="5057775"/>
          </a:xfrm>
        </p:spPr>
        <p:txBody>
          <a:bodyPr/>
          <a:lstStyle/>
          <a:p>
            <a:pPr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2.2.1. По приказу руководителя общеобразовательной организации обеспечивает кураторство детей и семей группы риска СОП; </a:t>
            </a:r>
          </a:p>
          <a:p>
            <a:pPr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2.2.2. Разрабатывает индивидуальную программу коррекции, выносит на утверждение. Согласно протоколу заседания Совета профилактики оформляет окончательный вариант ИПК и направляет его в адрес руководителя образовательной организации. Направляет поручения в рамках программы ответственным за реализацию отдельных мероприятий программы, обеспечивает сбор и обобщение отчетности по выполнению.</a:t>
            </a:r>
          </a:p>
          <a:p>
            <a:pPr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2.2.3. Осуществляет контроль за своевременностью прохождения психологического консультирования, посещения школ родительского образования, запрашивает информацию о посещаемости организаций дополнительного образования и других мероприятий в рамках программ коррекции.</a:t>
            </a:r>
          </a:p>
          <a:p>
            <a:pPr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2.2.4. Обеспечивает взаимодействие в другими ведомствами, приглашает для работы на советы профилактики.</a:t>
            </a:r>
          </a:p>
          <a:p>
            <a:pPr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2.2.5 Осуществляет выход в семью совместно с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воспитателем (непосредственно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принятием решения о  постановке семьи группы риска на учет), устанавливает контакт с законными представителями, другими членами семьи группы риска, проводит обследование жилищно-бытовых условий, выявляет проблемы и риски возникновения проблем, ресурсы семьи группы риска, которые могут способствовать преодолению неблагополучия.</a:t>
            </a:r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Группа 3"/>
          <p:cNvGrpSpPr/>
          <p:nvPr/>
        </p:nvGrpSpPr>
        <p:grpSpPr>
          <a:xfrm>
            <a:off x="1840793" y="329359"/>
            <a:ext cx="8402334" cy="974139"/>
            <a:chOff x="1284885" y="0"/>
            <a:chExt cx="5207377" cy="974139"/>
          </a:xfrm>
          <a:solidFill>
            <a:srgbClr val="004D86"/>
          </a:solidFill>
          <a:scene3d>
            <a:camera prst="orthographicFront"/>
            <a:lightRig rig="flat" dir="t"/>
          </a:scene3d>
        </p:grpSpPr>
        <p:sp>
          <p:nvSpPr>
            <p:cNvPr id="5" name="Прямоугольник 4"/>
            <p:cNvSpPr/>
            <p:nvPr/>
          </p:nvSpPr>
          <p:spPr>
            <a:xfrm>
              <a:off x="1284885" y="0"/>
              <a:ext cx="5207377" cy="974139"/>
            </a:xfrm>
            <a:prstGeom prst="rect">
              <a:avLst/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Прямоугольник 5"/>
            <p:cNvSpPr/>
            <p:nvPr/>
          </p:nvSpPr>
          <p:spPr>
            <a:xfrm>
              <a:off x="1284885" y="0"/>
              <a:ext cx="5207377" cy="974139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5240" tIns="15240" rIns="15240" bIns="15240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СОЦИАЛЬНЫЙ ПЕДАГОГ</a:t>
              </a:r>
              <a:endPara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" name="Группа 6"/>
          <p:cNvGrpSpPr/>
          <p:nvPr/>
        </p:nvGrpSpPr>
        <p:grpSpPr>
          <a:xfrm rot="16200000">
            <a:off x="-2931754" y="3030509"/>
            <a:ext cx="6858001" cy="796984"/>
            <a:chOff x="1284885" y="0"/>
            <a:chExt cx="5207377" cy="974140"/>
          </a:xfrm>
          <a:scene3d>
            <a:camera prst="orthographicFront"/>
            <a:lightRig rig="flat" dir="t"/>
          </a:scene3d>
        </p:grpSpPr>
        <p:sp>
          <p:nvSpPr>
            <p:cNvPr id="8" name="Прямоугольник 7"/>
            <p:cNvSpPr/>
            <p:nvPr/>
          </p:nvSpPr>
          <p:spPr>
            <a:xfrm>
              <a:off x="1284885" y="0"/>
              <a:ext cx="5207377" cy="974139"/>
            </a:xfrm>
            <a:prstGeom prst="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Прямоугольник 8"/>
            <p:cNvSpPr/>
            <p:nvPr/>
          </p:nvSpPr>
          <p:spPr>
            <a:xfrm>
              <a:off x="1284885" y="1"/>
              <a:ext cx="5207377" cy="9741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5240" tIns="15240" rIns="15240" bIns="15240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Изменения в должностные инструкции</a:t>
              </a:r>
              <a:endPara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82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2675" y="1566863"/>
            <a:ext cx="10029825" cy="5057775"/>
          </a:xfrm>
        </p:spPr>
        <p:txBody>
          <a:bodyPr/>
          <a:lstStyle/>
          <a:p>
            <a:pPr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2.2.6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Участвует в работе Совета профилактики по вопросам утверждения, анализа результативности индивидуальных программ коррекции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семей и детей,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находящихся в группе риска СОП, и снятия их с учета.</a:t>
            </a:r>
          </a:p>
          <a:p>
            <a:pPr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2.2.7 Участвует в межведомственных рейдовых мероприятиях.</a:t>
            </a:r>
          </a:p>
          <a:p>
            <a:pPr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2.2.8. Обеспечивает ведение информационного учета семей и детей группы риска социально опасного положения в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формате электронного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 tooltip="ЭЛЕКТРОННЫЙ РЕГИСТР"/>
              </a:rPr>
              <a:t>регистра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семей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детей группы риска социально опасного положения и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 tooltip="МОНИТОРИНГ"/>
              </a:rPr>
              <a:t>мониторинга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учета семей и детей группы риска социально опасного положения; обеспечение достоверности данных в электронном регистре и мониторинге, своевременное (не реже раза в месяц) внесение информации в электронный регистр и мониторинг, конфиденциальность и безопасность персональных данных при их обработке;</a:t>
            </a:r>
          </a:p>
          <a:p>
            <a:pPr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2.2.9. Формирует и передает данные электронного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 tooltip="ЭЛЕКТРОННЫЙ РЕГИСТР"/>
              </a:rPr>
              <a:t>регистр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 и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 tooltip="МОНИТОРИНГ"/>
              </a:rPr>
              <a:t>мониторинга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учета семей и детей группы риска социально опасного положения один раз в квартал (до 10 числа месяца, следующего за отчетным периодом) в районное (городское) управления образования и районную городскую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КДНиЗП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2.2.10. Готовит и передает информацию при переводе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воспитанника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другую образовательную организацию, о проведенной профилактической и коррекционной работе, рекомендаций для продолжения работы с семьей, находящейся в группе риска или СОП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Группа 3"/>
          <p:cNvGrpSpPr/>
          <p:nvPr/>
        </p:nvGrpSpPr>
        <p:grpSpPr>
          <a:xfrm>
            <a:off x="1840793" y="329359"/>
            <a:ext cx="8393098" cy="974139"/>
            <a:chOff x="1284885" y="0"/>
            <a:chExt cx="5207377" cy="974139"/>
          </a:xfrm>
          <a:solidFill>
            <a:srgbClr val="004D86"/>
          </a:solidFill>
          <a:scene3d>
            <a:camera prst="orthographicFront"/>
            <a:lightRig rig="flat" dir="t"/>
          </a:scene3d>
        </p:grpSpPr>
        <p:sp>
          <p:nvSpPr>
            <p:cNvPr id="5" name="Прямоугольник 4"/>
            <p:cNvSpPr/>
            <p:nvPr/>
          </p:nvSpPr>
          <p:spPr>
            <a:xfrm>
              <a:off x="1284885" y="0"/>
              <a:ext cx="5207377" cy="974139"/>
            </a:xfrm>
            <a:prstGeom prst="rect">
              <a:avLst/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Прямоугольник 5"/>
            <p:cNvSpPr/>
            <p:nvPr/>
          </p:nvSpPr>
          <p:spPr>
            <a:xfrm>
              <a:off x="1284885" y="0"/>
              <a:ext cx="5207377" cy="974139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5240" tIns="15240" rIns="15240" bIns="15240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СОЦИАЛЬНЫЙ ПЕДАГОГ</a:t>
              </a:r>
              <a:endPara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" name="Группа 6"/>
          <p:cNvGrpSpPr/>
          <p:nvPr/>
        </p:nvGrpSpPr>
        <p:grpSpPr>
          <a:xfrm rot="16200000">
            <a:off x="-2931754" y="3030509"/>
            <a:ext cx="6858001" cy="796984"/>
            <a:chOff x="1284885" y="0"/>
            <a:chExt cx="5207377" cy="974140"/>
          </a:xfrm>
          <a:scene3d>
            <a:camera prst="orthographicFront"/>
            <a:lightRig rig="flat" dir="t"/>
          </a:scene3d>
        </p:grpSpPr>
        <p:sp>
          <p:nvSpPr>
            <p:cNvPr id="8" name="Прямоугольник 7"/>
            <p:cNvSpPr/>
            <p:nvPr/>
          </p:nvSpPr>
          <p:spPr>
            <a:xfrm>
              <a:off x="1284885" y="0"/>
              <a:ext cx="5207377" cy="974139"/>
            </a:xfrm>
            <a:prstGeom prst="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Прямоугольник 8"/>
            <p:cNvSpPr/>
            <p:nvPr/>
          </p:nvSpPr>
          <p:spPr>
            <a:xfrm>
              <a:off x="1284885" y="1"/>
              <a:ext cx="5207377" cy="9741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5240" tIns="15240" rIns="15240" bIns="15240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Изменения в должностные инструкции</a:t>
              </a:r>
              <a:endPara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036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9013" y="1393825"/>
            <a:ext cx="10029825" cy="5056188"/>
          </a:xfrm>
        </p:spPr>
        <p:txBody>
          <a:bodyPr/>
          <a:lstStyle/>
          <a:p>
            <a:pPr>
              <a:defRPr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2.3.1. Проводит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социально-педагогическую диагностику несовершеннолетнего для выявления проблем развития когнитивных функций, личности, коммуникативных навыков с целью разработки или подбора индивидуальной и/или групповой коррекционно-развивающей программы.</a:t>
            </a:r>
          </a:p>
          <a:p>
            <a:pPr>
              <a:defRPr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2.3.2. Участвует в работе консилиума по вопросам разработки и анализа результативности индивидуальных программ коррекции детей и семей, поставленных на учет в группу риска социально опасного положения; </a:t>
            </a:r>
          </a:p>
          <a:p>
            <a:pPr>
              <a:defRPr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2.3.3. Участвует в реализации индивидуальной и/или групповой коррекционно-развивающей программы для несовершеннолетнего.</a:t>
            </a:r>
          </a:p>
          <a:p>
            <a:pPr>
              <a:defRPr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2.3.4. Проводит психологическое консультирование родителей по вопросам образования и воспитания несовершеннолетнего и/или несовершеннолетнего, нормализации детско-родительских отношений. </a:t>
            </a:r>
          </a:p>
          <a:p>
            <a:pPr>
              <a:defRPr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2.3.5. Обеспечивает взаимодействие с со специалистами психологических центров 2 и 3 уровней, психолого-медико-педагогическую комиссию, медицинские кризисные центры, своевременное направление и контроль за реализацией рекомендаций. </a:t>
            </a:r>
          </a:p>
          <a:p>
            <a:pPr>
              <a:defRPr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2.3.6. Проводит занятия с несовершеннолетним по программам коррекции логопедических и дефектологических нарушений.</a:t>
            </a:r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Группа 3"/>
          <p:cNvGrpSpPr/>
          <p:nvPr/>
        </p:nvGrpSpPr>
        <p:grpSpPr>
          <a:xfrm>
            <a:off x="1404610" y="255468"/>
            <a:ext cx="9355941" cy="1042241"/>
            <a:chOff x="443532" y="0"/>
            <a:chExt cx="7030308" cy="1042241"/>
          </a:xfrm>
          <a:scene3d>
            <a:camera prst="orthographicFront"/>
            <a:lightRig rig="flat" dir="t"/>
          </a:scene3d>
        </p:grpSpPr>
        <p:sp>
          <p:nvSpPr>
            <p:cNvPr id="5" name="Прямоугольник 4"/>
            <p:cNvSpPr/>
            <p:nvPr/>
          </p:nvSpPr>
          <p:spPr>
            <a:xfrm>
              <a:off x="443532" y="0"/>
              <a:ext cx="6819971" cy="948935"/>
            </a:xfrm>
            <a:prstGeom prst="rect">
              <a:avLst/>
            </a:prstGeom>
            <a:solidFill>
              <a:srgbClr val="004D86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Прямоугольник 5"/>
            <p:cNvSpPr/>
            <p:nvPr/>
          </p:nvSpPr>
          <p:spPr>
            <a:xfrm>
              <a:off x="1284885" y="0"/>
              <a:ext cx="6188955" cy="104224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5240" tIns="15240" rIns="15240" bIns="15240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ПЕДАГОГ-ПСИХОЛОГ, УЧИТЕЛЬ –ЛОГОПЕД, УЧИТЕЛЬ -ДЕФЕКТОЛОГ</a:t>
              </a:r>
              <a:endPara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" name="Группа 6"/>
          <p:cNvGrpSpPr/>
          <p:nvPr/>
        </p:nvGrpSpPr>
        <p:grpSpPr>
          <a:xfrm rot="16200000">
            <a:off x="-2931754" y="3030509"/>
            <a:ext cx="6858001" cy="796984"/>
            <a:chOff x="1284885" y="0"/>
            <a:chExt cx="5207377" cy="974140"/>
          </a:xfrm>
          <a:scene3d>
            <a:camera prst="orthographicFront"/>
            <a:lightRig rig="flat" dir="t"/>
          </a:scene3d>
        </p:grpSpPr>
        <p:sp>
          <p:nvSpPr>
            <p:cNvPr id="8" name="Прямоугольник 7"/>
            <p:cNvSpPr/>
            <p:nvPr/>
          </p:nvSpPr>
          <p:spPr>
            <a:xfrm>
              <a:off x="1284885" y="0"/>
              <a:ext cx="5207377" cy="974139"/>
            </a:xfrm>
            <a:prstGeom prst="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Прямоугольник 8"/>
            <p:cNvSpPr/>
            <p:nvPr/>
          </p:nvSpPr>
          <p:spPr>
            <a:xfrm>
              <a:off x="1284885" y="1"/>
              <a:ext cx="5207377" cy="9741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5240" tIns="15240" rIns="15240" bIns="15240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Изменения в должностные инструкции</a:t>
              </a:r>
              <a:endPara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518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ъект 2"/>
          <p:cNvSpPr>
            <a:spLocks noGrp="1"/>
          </p:cNvSpPr>
          <p:nvPr>
            <p:ph idx="1"/>
          </p:nvPr>
        </p:nvSpPr>
        <p:spPr>
          <a:xfrm>
            <a:off x="923925" y="1168400"/>
            <a:ext cx="9545638" cy="5057775"/>
          </a:xfrm>
        </p:spPr>
        <p:txBody>
          <a:bodyPr/>
          <a:lstStyle/>
          <a:p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2.4.1. Организует в образовательной организации раннее выявление и своевременное проведение индивидуальной профилактической работы с детьми и семьями согласно утвержденным порядкам и другой нормативной базой.</a:t>
            </a:r>
          </a:p>
          <a:p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2.4.2. Осуществляет проверку ведения карт педагогического наблюдения и консультирует воспитателей по выявленным индикаторам и критериям, другой документации.</a:t>
            </a:r>
          </a:p>
          <a:p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2.4.3. Осуществляет ведомственный контроль в соответствие с утвержденным перечнем вопросов, объемом и периодичностью. Обеспечивает анализ динамики показателей, уточняет причины и условия, способствующие социальному неблагополучию, дает оценку эффективности профилактической работы.  Осуществляет совместное обсуждение показателей и разработку планов по их улучшению.</a:t>
            </a:r>
          </a:p>
          <a:p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2.4.5. Обеспечивает согласование снятие с учета семей группы риска СОП с муниципальной комиссией по делам несовершеннолетних и защите их прав.</a:t>
            </a:r>
          </a:p>
          <a:p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2.4.6. Руководит работой Совета профилактики, планирует его работу, осуществляет контроль за исполнением решений Совета профилактики. </a:t>
            </a:r>
          </a:p>
          <a:p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2.4.7. осуществление анализа тенденций деятельности образовательной организации по ранней профилактике детского и семейного неблагополучия; контроль за ведением регистра и мониторинга по учету учащихся группы риска СОП.</a:t>
            </a:r>
          </a:p>
          <a:p>
            <a:endParaRPr lang="ru-RU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Группа 3"/>
          <p:cNvGrpSpPr/>
          <p:nvPr/>
        </p:nvGrpSpPr>
        <p:grpSpPr>
          <a:xfrm>
            <a:off x="923282" y="114755"/>
            <a:ext cx="11268718" cy="948935"/>
            <a:chOff x="443532" y="0"/>
            <a:chExt cx="8467621" cy="948935"/>
          </a:xfrm>
          <a:solidFill>
            <a:srgbClr val="004D86"/>
          </a:solidFill>
          <a:scene3d>
            <a:camera prst="orthographicFront"/>
            <a:lightRig rig="flat" dir="t"/>
          </a:scene3d>
        </p:grpSpPr>
        <p:sp>
          <p:nvSpPr>
            <p:cNvPr id="5" name="Прямоугольник 4"/>
            <p:cNvSpPr/>
            <p:nvPr/>
          </p:nvSpPr>
          <p:spPr>
            <a:xfrm>
              <a:off x="443532" y="0"/>
              <a:ext cx="8467621" cy="948935"/>
            </a:xfrm>
            <a:prstGeom prst="rect">
              <a:avLst/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Прямоугольник 5"/>
            <p:cNvSpPr/>
            <p:nvPr/>
          </p:nvSpPr>
          <p:spPr>
            <a:xfrm>
              <a:off x="1158681" y="0"/>
              <a:ext cx="7128467" cy="948935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5240" tIns="15240" rIns="15240" bIns="15240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ЗАМЕСТИТЕЛЬ РУКОВОДИТЕЛЯ, ОТВЕТСТВЕННЫЙ ЗА ВОСПИТАТЕЛЬНУЮ И ПРОФИЛАКТИЧЕСКУЮ РАБОТУ В ОБРАЗОВАТЕЛЬНОЙ ОРГАНИЗАЦИИ, НАЗНАЧЕННЫЙ ПРИКАЗОМ РУКОВОДИТЕЛЯ ОБРАЗОВАТЕЛЬНОЙ ОРГАНИЗАЦИИ</a:t>
              </a:r>
              <a:endPara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Группа 6"/>
          <p:cNvGrpSpPr/>
          <p:nvPr/>
        </p:nvGrpSpPr>
        <p:grpSpPr>
          <a:xfrm rot="16200000">
            <a:off x="-2931754" y="3030509"/>
            <a:ext cx="6858001" cy="796984"/>
            <a:chOff x="1284885" y="0"/>
            <a:chExt cx="5207377" cy="974140"/>
          </a:xfrm>
          <a:scene3d>
            <a:camera prst="orthographicFront"/>
            <a:lightRig rig="flat" dir="t"/>
          </a:scene3d>
        </p:grpSpPr>
        <p:sp>
          <p:nvSpPr>
            <p:cNvPr id="8" name="Прямоугольник 7"/>
            <p:cNvSpPr/>
            <p:nvPr/>
          </p:nvSpPr>
          <p:spPr>
            <a:xfrm>
              <a:off x="1284885" y="0"/>
              <a:ext cx="5207377" cy="974139"/>
            </a:xfrm>
            <a:prstGeom prst="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Прямоугольник 8"/>
            <p:cNvSpPr/>
            <p:nvPr/>
          </p:nvSpPr>
          <p:spPr>
            <a:xfrm>
              <a:off x="1284885" y="1"/>
              <a:ext cx="5207377" cy="9741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5240" tIns="15240" rIns="15240" bIns="15240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Изменения в должностные инструкции</a:t>
              </a:r>
              <a:endPara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382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ъект 2"/>
          <p:cNvSpPr>
            <a:spLocks noGrp="1"/>
          </p:cNvSpPr>
          <p:nvPr>
            <p:ph idx="1"/>
          </p:nvPr>
        </p:nvSpPr>
        <p:spPr>
          <a:xfrm>
            <a:off x="923925" y="1168400"/>
            <a:ext cx="9461500" cy="5057775"/>
          </a:xfrm>
        </p:spPr>
        <p:txBody>
          <a:bodyPr/>
          <a:lstStyle/>
          <a:p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2.4.8. Готовит и направляет предложения по повышению качества и эффективности профилактической работы общеобразовательной организации руководителю общеобразовательной организации, педагогическому совету.</a:t>
            </a:r>
          </a:p>
          <a:p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2.4.9. Обеспечивает рассмотрение вопросов ранней профилактики детского и семейного неблагополучия на родительских собраниях.</a:t>
            </a:r>
          </a:p>
          <a:p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2.4.10. Осуществляет контроль за деятельностью социального педагога (куратора ИПК) по выполнению мероприятий образовательной организации, включенных в ИПК несовершеннолетнего; проведение собеседования с куратором ИПК с целью анализа качества выполнения ИПК или анализа отсутствия результатов выполнения ИПК.</a:t>
            </a:r>
          </a:p>
          <a:p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2.4.11. Содействует внедрению результативных, эффективных профилактических социальных, педагогических, психологических технологий и услуг.</a:t>
            </a:r>
          </a:p>
          <a:p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2.4.12. Незамедлительно информирует органы полиции, опеки и попечительства, </a:t>
            </a:r>
            <a:r>
              <a:rPr lang="ru-RU" alt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КДНиЗП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 выявленных подозрениях или фактах жестокого обращения с несовершеннолетним, о нахождении его в условиях, опасных для жизни и здоровья, без попечения родителей/законных представителей, нарушения законных прав и интересов несовершеннолетнего.</a:t>
            </a:r>
          </a:p>
          <a:p>
            <a:endParaRPr lang="ru-RU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Группа 3"/>
          <p:cNvGrpSpPr/>
          <p:nvPr/>
        </p:nvGrpSpPr>
        <p:grpSpPr>
          <a:xfrm>
            <a:off x="923282" y="105519"/>
            <a:ext cx="11268718" cy="948935"/>
            <a:chOff x="443532" y="0"/>
            <a:chExt cx="8467621" cy="948935"/>
          </a:xfrm>
          <a:solidFill>
            <a:srgbClr val="004D86"/>
          </a:solidFill>
          <a:scene3d>
            <a:camera prst="orthographicFront"/>
            <a:lightRig rig="flat" dir="t"/>
          </a:scene3d>
        </p:grpSpPr>
        <p:sp>
          <p:nvSpPr>
            <p:cNvPr id="5" name="Прямоугольник 4"/>
            <p:cNvSpPr/>
            <p:nvPr/>
          </p:nvSpPr>
          <p:spPr>
            <a:xfrm>
              <a:off x="443532" y="0"/>
              <a:ext cx="8467621" cy="948935"/>
            </a:xfrm>
            <a:prstGeom prst="rect">
              <a:avLst/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Прямоугольник 5"/>
            <p:cNvSpPr/>
            <p:nvPr/>
          </p:nvSpPr>
          <p:spPr>
            <a:xfrm>
              <a:off x="1158681" y="0"/>
              <a:ext cx="7128467" cy="948935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5240" tIns="15240" rIns="15240" bIns="15240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ЗАМЕСТИТЕЛЬ РУКОВОДИТЕЛЯ, ОТВЕТСТВЕННЫЙ ЗА ВОСПИТАТЕЛЬНУЮ И ПРОФИЛАКТИЧЕСКУЮ РАБОТУ В ОБРАЗОВАТЕЛЬНОЙ ОРГАНИЗАЦИИ, НАЗНАЧЕННЫЙ ПРИКАЗОМ РУКОВОДИТЕЛЯ ОБРАЗОВАТЕЛЬНОЙ ОРГАНИЗАЦИИ</a:t>
              </a:r>
              <a:endPara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Группа 6"/>
          <p:cNvGrpSpPr/>
          <p:nvPr/>
        </p:nvGrpSpPr>
        <p:grpSpPr>
          <a:xfrm rot="16200000">
            <a:off x="-2931754" y="3030509"/>
            <a:ext cx="6858001" cy="796984"/>
            <a:chOff x="1284885" y="0"/>
            <a:chExt cx="5207377" cy="974140"/>
          </a:xfrm>
          <a:scene3d>
            <a:camera prst="orthographicFront"/>
            <a:lightRig rig="flat" dir="t"/>
          </a:scene3d>
        </p:grpSpPr>
        <p:sp>
          <p:nvSpPr>
            <p:cNvPr id="8" name="Прямоугольник 7"/>
            <p:cNvSpPr/>
            <p:nvPr/>
          </p:nvSpPr>
          <p:spPr>
            <a:xfrm>
              <a:off x="1284885" y="0"/>
              <a:ext cx="5207377" cy="974139"/>
            </a:xfrm>
            <a:prstGeom prst="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Прямоугольник 8"/>
            <p:cNvSpPr/>
            <p:nvPr/>
          </p:nvSpPr>
          <p:spPr>
            <a:xfrm>
              <a:off x="1284885" y="1"/>
              <a:ext cx="5207377" cy="9741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5240" tIns="15240" rIns="15240" bIns="15240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Изменения в должностные инструкции</a:t>
              </a:r>
              <a:endPara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6271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ъект 2"/>
          <p:cNvSpPr>
            <a:spLocks noGrp="1"/>
          </p:cNvSpPr>
          <p:nvPr>
            <p:ph idx="1"/>
          </p:nvPr>
        </p:nvSpPr>
        <p:spPr>
          <a:xfrm>
            <a:off x="923925" y="1168400"/>
            <a:ext cx="9461500" cy="5057775"/>
          </a:xfrm>
        </p:spPr>
        <p:txBody>
          <a:bodyPr/>
          <a:lstStyle/>
          <a:p>
            <a:r>
              <a:rPr lang="ru-RU" altLang="ru-R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2.5.1. Обеспечивает в программе развития образовательной организации (плане работы) анализ состояния профилактической работы по раннему предупреждению детского и семейного неблагополучия, задач по улучшению данной работы, ее эффективности и результативности.</a:t>
            </a:r>
          </a:p>
          <a:p>
            <a:r>
              <a:rPr lang="ru-RU" altLang="ru-R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2.5.2. Обеспечивает рассмотрение вопросов по ранней профилактике детского и семейного неблагополучия, работе с семьями и детьми группы риска СОП на педагогических советах образовательной организации.</a:t>
            </a:r>
          </a:p>
          <a:p>
            <a:r>
              <a:rPr lang="ru-RU" altLang="ru-R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2.5.3. Издает приказы об утверждении в образовательной организации ответственного за работу с семьями и детьми группы риска СОП, ответственного за ведение электронного регистра и мониторинга детей и семей группы риска СОП, об утверждении куратора ИПК.</a:t>
            </a:r>
          </a:p>
          <a:p>
            <a:r>
              <a:rPr lang="ru-RU" altLang="ru-R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2.5.4. Издает приказ о постановке семьи и ребенка в группу риска СОП в образовательном учреждении (в течение 7 дней с момента передачи ИПК на утверждение), далее о снятии с учета.</a:t>
            </a:r>
          </a:p>
          <a:p>
            <a:r>
              <a:rPr lang="ru-RU" altLang="ru-R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2.5.5. Издает приказ об утверждении руководителя Совета профилактики образовательной организации, Положения о Совете профилактики и плана работы Совета профилактики на год.</a:t>
            </a:r>
          </a:p>
          <a:p>
            <a:endParaRPr lang="ru-RU" altLang="ru-RU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Группа 3"/>
          <p:cNvGrpSpPr/>
          <p:nvPr/>
        </p:nvGrpSpPr>
        <p:grpSpPr>
          <a:xfrm>
            <a:off x="1126483" y="77810"/>
            <a:ext cx="10040282" cy="948935"/>
            <a:chOff x="443532" y="0"/>
            <a:chExt cx="8467621" cy="948935"/>
          </a:xfrm>
          <a:solidFill>
            <a:srgbClr val="004D86"/>
          </a:solidFill>
          <a:scene3d>
            <a:camera prst="orthographicFront"/>
            <a:lightRig rig="flat" dir="t"/>
          </a:scene3d>
        </p:grpSpPr>
        <p:sp>
          <p:nvSpPr>
            <p:cNvPr id="5" name="Прямоугольник 4"/>
            <p:cNvSpPr/>
            <p:nvPr/>
          </p:nvSpPr>
          <p:spPr>
            <a:xfrm>
              <a:off x="443532" y="0"/>
              <a:ext cx="8467621" cy="948935"/>
            </a:xfrm>
            <a:prstGeom prst="rect">
              <a:avLst/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Прямоугольник 5"/>
            <p:cNvSpPr/>
            <p:nvPr/>
          </p:nvSpPr>
          <p:spPr>
            <a:xfrm>
              <a:off x="1158681" y="0"/>
              <a:ext cx="7128467" cy="948935"/>
            </a:xfrm>
            <a:prstGeom prst="rect">
              <a:avLst/>
            </a:prstGeom>
            <a:no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5240" tIns="15240" rIns="15240" bIns="15240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РУКОВОДИТЕЛЬ ОБРАЗОВАТЕЛЬНОЙ ОРГАНИЗАЦИИ</a:t>
              </a:r>
              <a:endPara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Группа 6"/>
          <p:cNvGrpSpPr/>
          <p:nvPr/>
        </p:nvGrpSpPr>
        <p:grpSpPr>
          <a:xfrm rot="16200000">
            <a:off x="-2931754" y="3030509"/>
            <a:ext cx="6858001" cy="796984"/>
            <a:chOff x="1284885" y="0"/>
            <a:chExt cx="5207377" cy="974140"/>
          </a:xfrm>
          <a:scene3d>
            <a:camera prst="orthographicFront"/>
            <a:lightRig rig="flat" dir="t"/>
          </a:scene3d>
        </p:grpSpPr>
        <p:sp>
          <p:nvSpPr>
            <p:cNvPr id="8" name="Прямоугольник 7"/>
            <p:cNvSpPr/>
            <p:nvPr/>
          </p:nvSpPr>
          <p:spPr>
            <a:xfrm>
              <a:off x="1284885" y="0"/>
              <a:ext cx="5207377" cy="974139"/>
            </a:xfrm>
            <a:prstGeom prst="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Прямоугольник 8"/>
            <p:cNvSpPr/>
            <p:nvPr/>
          </p:nvSpPr>
          <p:spPr>
            <a:xfrm>
              <a:off x="1284885" y="1"/>
              <a:ext cx="5207377" cy="9741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5240" tIns="15240" rIns="15240" bIns="15240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Изменения в должностные инструкции</a:t>
              </a:r>
              <a:endPara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016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988" y="1290638"/>
            <a:ext cx="11310937" cy="846137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ОРГАНИЗАЦИИ ВЕДОМСТВЕННОГО КОНТРОЛЯ ДЕЯТЕЛЬНОСТИ СУБЪЕКТОВ ПРОФИЛАКТИКИ</a:t>
            </a:r>
            <a:endParaRPr lang="ru-RU" sz="1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47" name="Объект 2"/>
          <p:cNvSpPr>
            <a:spLocks noGrp="1"/>
          </p:cNvSpPr>
          <p:nvPr>
            <p:ph idx="1"/>
          </p:nvPr>
        </p:nvSpPr>
        <p:spPr>
          <a:xfrm>
            <a:off x="407988" y="107950"/>
            <a:ext cx="10993437" cy="1104900"/>
          </a:xfrm>
        </p:spPr>
        <p:txBody>
          <a:bodyPr>
            <a:normAutofit fontScale="92500"/>
          </a:bodyPr>
          <a:lstStyle/>
          <a:p>
            <a:pPr marL="0" indent="0">
              <a:buFont typeface="Wingdings 3" panose="05040102010807070707" pitchFamily="18" charset="2"/>
              <a:buNone/>
            </a:pPr>
            <a:r>
              <a:rPr lang="ru-RU" altLang="ru-RU" sz="1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КДНиЗП Пермского края от 15.08.2018г. № 15 «Об утверждении Порядка работы субъектов системы профилактики безнадзорности и правонарушений несовершеннолетних по раннему выявлению фактов детского и семейного неблагополучия и организации индивидуальной профилактической работы….»</a:t>
            </a:r>
            <a:br>
              <a:rPr lang="ru-RU" altLang="ru-RU" sz="1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1800" smtClean="0"/>
          </a:p>
        </p:txBody>
      </p:sp>
      <p:graphicFrame>
        <p:nvGraphicFramePr>
          <p:cNvPr id="31748" name="Объект 17"/>
          <p:cNvGraphicFramePr>
            <a:graphicFrameLocks noChangeAspect="1"/>
          </p:cNvGraphicFramePr>
          <p:nvPr/>
        </p:nvGraphicFramePr>
        <p:xfrm>
          <a:off x="690563" y="2351088"/>
          <a:ext cx="10721975" cy="2398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Документ" r:id="rId3" imgW="9253390" imgH="2312255" progId="Word.Document.12">
                  <p:embed/>
                </p:oleObj>
              </mc:Choice>
              <mc:Fallback>
                <p:oleObj name="Документ" r:id="rId3" imgW="9253390" imgH="2312255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3" y="2351088"/>
                        <a:ext cx="10721975" cy="2398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08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40"/>
          <a:stretch>
            <a:fillRect/>
          </a:stretch>
        </p:blipFill>
        <p:spPr bwMode="auto">
          <a:xfrm>
            <a:off x="466725" y="296863"/>
            <a:ext cx="9040813" cy="583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60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150" y="682625"/>
            <a:ext cx="9329738" cy="553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946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8723" y="406014"/>
            <a:ext cx="9847263" cy="62547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Нормативно-правовая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база </a:t>
            </a:r>
            <a:b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(новые документы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0543" y="1186249"/>
            <a:ext cx="11223625" cy="5296930"/>
          </a:xfrm>
        </p:spPr>
        <p:txBody>
          <a:bodyPr/>
          <a:lstStyle/>
          <a:p>
            <a:pPr marL="0" lvl="1" indent="0">
              <a:lnSpc>
                <a:spcPct val="90000"/>
              </a:lnSpc>
              <a:buFont typeface="Wingdings 3" panose="05040102010807070707" pitchFamily="18" charset="2"/>
              <a:buNone/>
              <a:defRPr/>
            </a:pPr>
            <a:r>
              <a:rPr lang="ru-RU" altLang="ru-RU" sz="2000" b="1" i="1" u="sng" dirty="0">
                <a:solidFill>
                  <a:schemeClr val="accent5">
                    <a:lumMod val="75000"/>
                  </a:schemeClr>
                </a:solidFill>
              </a:rPr>
              <a:t>Новые документы</a:t>
            </a:r>
            <a:r>
              <a:rPr lang="ru-RU" altLang="ru-RU" sz="2000" b="1" i="1" u="sng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 marL="0" lvl="1" indent="0">
              <a:lnSpc>
                <a:spcPct val="90000"/>
              </a:lnSpc>
              <a:buFont typeface="Wingdings 3" panose="05040102010807070707" pitchFamily="18" charset="2"/>
              <a:buNone/>
              <a:defRPr/>
            </a:pPr>
            <a:r>
              <a:rPr lang="ru-RU" alt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Постановление </a:t>
            </a:r>
            <a:r>
              <a:rPr lang="ru-RU" alt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КДНиЗП</a:t>
            </a:r>
            <a:r>
              <a:rPr lang="ru-RU" alt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Пермского </a:t>
            </a:r>
            <a:r>
              <a:rPr lang="ru-RU" alt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края от 15.08.2018г. № 15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Порядка работы субъектов системы профилактики безнадзорности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правонарушений несовершеннолетних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раннему выявлению фактов детского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семейного неблагополучия и организации индивидуальной профилактической работы, регламентов деятельности субъектов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профилактики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безнадзорности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правонарушений несовершеннолетних, системы организации ведомственного контроля деятельности субъектов системы профилактики детского и семейного неблагополучия, оценки эффективности деятельности субъектов системы профилактики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>
              <a:defRPr/>
            </a:pPr>
            <a:r>
              <a:rPr lang="ru-RU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1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Порядок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субъектов системы профилактики безнадзорности и правонарушений несовершеннолетних по раннему выявлению фактов детского и семейного неблагополучия и организации индивидуальной профилактической работы </a:t>
            </a:r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2.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Регламент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работы по раннему выявлению детского и семейного неблагополучия и профилактике безнадзорности и правонарушений в образовательных организациях Пермского края </a:t>
            </a:r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3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Система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ведомственного контроля деятельности субъектов системы профилактики детского и семейного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неблагополучия</a:t>
            </a:r>
          </a:p>
          <a:p>
            <a:pPr>
              <a:defRPr/>
            </a:pPr>
            <a:r>
              <a:rPr lang="ru-RU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4.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оценки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 деятельности субъектов системы профилактики безнадзорности и правонарушений несовершеннолетних </a:t>
            </a:r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 3" panose="05040102010807070707" pitchFamily="18" charset="2"/>
              <a:buNone/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Приказ Министерства образования и науки Пермского края № СЭД-26-01-06-784 от 23.08.2018г. «Об организации профилактической работы в образовательных учреждениях Пермского края»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 3" panose="05040102010807070707" pitchFamily="18" charset="2"/>
              <a:buNone/>
              <a:defRPr/>
            </a:pPr>
            <a:r>
              <a:rPr lang="ru-RU" sz="1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уровень</a:t>
            </a:r>
          </a:p>
          <a:p>
            <a:pPr marL="0" indent="0"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 начальника департамента администрации города Перми </a:t>
            </a:r>
            <a:r>
              <a:rPr lang="ru-RU" sz="1400" dirty="0" smtClean="0">
                <a:solidFill>
                  <a:schemeClr val="tx1"/>
                </a:solidFill>
              </a:rPr>
              <a:t>№ СЭД-059-08-01-09-862 от 13.07.2018г.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«Об утверждении Регламента по учету и заполнению информационной карты семьи и ребенка, находящегося в социально опасном положении или группе риска социально опасного положения, Регламента передачи информации о семьях и детях, находящихся в социально опасном положении или группе риска социально опасного положения, при переходе ребенка в другое муниципальное образовательное учреждение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90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438" y="828675"/>
            <a:ext cx="9255125" cy="520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110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92"/>
          <a:stretch>
            <a:fillRect/>
          </a:stretch>
        </p:blipFill>
        <p:spPr bwMode="auto">
          <a:xfrm>
            <a:off x="1468438" y="322263"/>
            <a:ext cx="9255125" cy="224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932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49" y="733168"/>
            <a:ext cx="11312525" cy="34077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ЭФФЕКТИВНОСТИ ДЕЯТЕЛЬНОСТИ СУБЪЕКТОВ ПРОФИЛАКТИКИ</a:t>
            </a:r>
            <a:endParaRPr lang="ru-RU" sz="1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867" name="Объект 2"/>
          <p:cNvSpPr>
            <a:spLocks noGrp="1"/>
          </p:cNvSpPr>
          <p:nvPr>
            <p:ph idx="1"/>
          </p:nvPr>
        </p:nvSpPr>
        <p:spPr>
          <a:xfrm>
            <a:off x="266698" y="143066"/>
            <a:ext cx="10995025" cy="661988"/>
          </a:xfrm>
        </p:spPr>
        <p:txBody>
          <a:bodyPr>
            <a:normAutofit fontScale="92500"/>
          </a:bodyPr>
          <a:lstStyle/>
          <a:p>
            <a:pPr marL="0" indent="0">
              <a:buFont typeface="Wingdings 3" panose="05040102010807070707" pitchFamily="18" charset="2"/>
              <a:buNone/>
            </a:pPr>
            <a:r>
              <a:rPr lang="ru-RU" alt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altLang="ru-RU" sz="1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КДНиЗП</a:t>
            </a:r>
            <a:r>
              <a:rPr lang="ru-RU" alt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Пермского края от 15.08.2018г. № 15 «Об утверждении Порядка работы субъектов системы профилактики безнадзорности и правонарушений несовершеннолетних по раннему выявлению фактов детского и семейного неблагополучия и организации индивидуальной профилактической работы….»</a:t>
            </a:r>
            <a:r>
              <a:rPr lang="ru-RU" alt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1800" dirty="0" smtClean="0"/>
          </a:p>
        </p:txBody>
      </p:sp>
      <p:pic>
        <p:nvPicPr>
          <p:cNvPr id="36868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677" y="1072226"/>
            <a:ext cx="10207625" cy="569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74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0" y="677863"/>
            <a:ext cx="11312525" cy="846137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ЭФФЕКТИВНОСТИ ДЕЯТЕЛЬНОСТИ СУБЪЕКТОВ ПРОФИЛАКТИКИ</a:t>
            </a:r>
            <a:endParaRPr lang="ru-RU" sz="1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891" name="Объект 2"/>
          <p:cNvSpPr>
            <a:spLocks noGrp="1"/>
          </p:cNvSpPr>
          <p:nvPr>
            <p:ph idx="1"/>
          </p:nvPr>
        </p:nvSpPr>
        <p:spPr>
          <a:xfrm>
            <a:off x="341313" y="0"/>
            <a:ext cx="10995025" cy="661988"/>
          </a:xfrm>
        </p:spPr>
        <p:txBody>
          <a:bodyPr>
            <a:normAutofit fontScale="92500"/>
          </a:bodyPr>
          <a:lstStyle/>
          <a:p>
            <a:pPr marL="0" indent="0">
              <a:buFont typeface="Wingdings 3" panose="05040102010807070707" pitchFamily="18" charset="2"/>
              <a:buNone/>
            </a:pPr>
            <a:r>
              <a:rPr lang="ru-RU" altLang="ru-RU" sz="12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КДНиЗП Пермского края от 15.08.2018г. № 15 «Об утверждении Порядка работы субъектов системы профилактики безнадзорности и правонарушений несовершеннолетних по раннему выявлению фактов детского и семейного неблагополучия и организации индивидуальной профилактической работы….»</a:t>
            </a:r>
            <a:r>
              <a:rPr lang="ru-RU" altLang="ru-RU" sz="1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1800" smtClean="0"/>
          </a:p>
        </p:txBody>
      </p:sp>
      <p:pic>
        <p:nvPicPr>
          <p:cNvPr id="37892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75" y="1316038"/>
            <a:ext cx="9466263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388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0" y="677863"/>
            <a:ext cx="11312525" cy="846137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ЭФФЕКТИВНОСТИ ДЕЯТЕЛЬНОСТИ СУБЪЕКТОВ ПРОФИЛАКТИКИ</a:t>
            </a:r>
            <a:endParaRPr lang="ru-RU" sz="1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915" name="Объект 2"/>
          <p:cNvSpPr>
            <a:spLocks noGrp="1"/>
          </p:cNvSpPr>
          <p:nvPr>
            <p:ph idx="1"/>
          </p:nvPr>
        </p:nvSpPr>
        <p:spPr>
          <a:xfrm>
            <a:off x="341313" y="0"/>
            <a:ext cx="10995025" cy="661988"/>
          </a:xfrm>
        </p:spPr>
        <p:txBody>
          <a:bodyPr>
            <a:normAutofit fontScale="92500"/>
          </a:bodyPr>
          <a:lstStyle/>
          <a:p>
            <a:pPr marL="0" indent="0">
              <a:buFont typeface="Wingdings 3" panose="05040102010807070707" pitchFamily="18" charset="2"/>
              <a:buNone/>
            </a:pPr>
            <a:r>
              <a:rPr lang="ru-RU" altLang="ru-RU" sz="12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КДНиЗП Пермского края от 15.08.2018г. № 15 «Об утверждении Порядка работы субъектов системы профилактики безнадзорности и правонарушений несовершеннолетних по раннему выявлению фактов детского и семейного неблагополучия и организации индивидуальной профилактической работы….»</a:t>
            </a:r>
            <a:r>
              <a:rPr lang="ru-RU" altLang="ru-RU" sz="1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1800" smtClean="0"/>
          </a:p>
        </p:txBody>
      </p:sp>
      <p:pic>
        <p:nvPicPr>
          <p:cNvPr id="3891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331913"/>
            <a:ext cx="11676063" cy="489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825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Вывод: основные изменения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Увеличение, уточнение, конкретизация факторов отнесения семьи к группе риска – перечень индикаторов.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Закрепление ответственности за несколькими субъектами профилактики.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Ранжирование по 3-м уровням групп риска.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Определена система контроля от институционального до регионального уровня.</a:t>
            </a:r>
          </a:p>
          <a:p>
            <a:pPr marL="514350" indent="-51435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эффективности деятельности субъектов профилактики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3176121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1325" y="1738313"/>
            <a:ext cx="8596313" cy="13208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ВЗАИМОДЕЙСТВИЯ СПЕЦИАЛИСТОВ ОУ И ЦЕНТРА В РАБОТЕ С НЕСОВЕРШЕННОЛЕТНИМИ</a:t>
            </a:r>
            <a:b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2018-2019 учебном году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18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925" y="565150"/>
            <a:ext cx="9932988" cy="77787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altLang="ru-RU" sz="20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ПРОФИЛАКТИКИ ДЕТСКОГО И СЕМЕЙНОГО НЕБЛАГОПОЛУЧИЯ В ГОРОДЕ ПЕРМИ</a:t>
            </a:r>
            <a:r>
              <a:rPr lang="ru-RU" altLang="ru-RU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уровень</a:t>
            </a:r>
            <a: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организация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4363" y="2341563"/>
            <a:ext cx="2447925" cy="914400"/>
          </a:xfrm>
          <a:prstGeom prst="roundRect">
            <a:avLst/>
          </a:prstGeom>
          <a:solidFill>
            <a:srgbClr val="004D86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организация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84575" y="2324100"/>
            <a:ext cx="2205038" cy="914400"/>
          </a:xfrm>
          <a:prstGeom prst="roundRect">
            <a:avLst/>
          </a:prstGeom>
          <a:solidFill>
            <a:srgbClr val="004D86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н/л 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(карта наблюдений, индикаторы риска, психологическая диагностика)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311900" y="2357438"/>
            <a:ext cx="1512888" cy="914400"/>
          </a:xfrm>
          <a:prstGeom prst="roundRect">
            <a:avLst/>
          </a:prstGeom>
          <a:solidFill>
            <a:srgbClr val="004D86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База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данных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250" y="4508500"/>
            <a:ext cx="1728788" cy="914400"/>
          </a:xfrm>
          <a:prstGeom prst="roundRect">
            <a:avLst/>
          </a:prstGeom>
          <a:solidFill>
            <a:srgbClr val="004D86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план коррекции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735638" y="4508500"/>
            <a:ext cx="1728787" cy="914400"/>
          </a:xfrm>
          <a:prstGeom prst="roundRect">
            <a:avLst/>
          </a:prstGeom>
          <a:solidFill>
            <a:srgbClr val="004D86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Педконсилиум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616950" y="1911350"/>
            <a:ext cx="1511300" cy="600075"/>
          </a:xfrm>
          <a:prstGeom prst="roundRect">
            <a:avLst/>
          </a:prstGeom>
          <a:solidFill>
            <a:srgbClr val="004D86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616950" y="2630488"/>
            <a:ext cx="1511300" cy="566737"/>
          </a:xfrm>
          <a:prstGeom prst="roundRect">
            <a:avLst/>
          </a:prstGeom>
          <a:solidFill>
            <a:srgbClr val="004D86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Rmin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650288" y="4019550"/>
            <a:ext cx="1511300" cy="500063"/>
          </a:xfrm>
          <a:prstGeom prst="roundRect">
            <a:avLst/>
          </a:prstGeom>
          <a:solidFill>
            <a:srgbClr val="004D86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Rmax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3189288" y="2790825"/>
            <a:ext cx="35718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11" idx="1"/>
            <a:endCxn id="10" idx="3"/>
          </p:cNvCxnSpPr>
          <p:nvPr/>
        </p:nvCxnSpPr>
        <p:spPr>
          <a:xfrm rot="10800000">
            <a:off x="4872038" y="4965700"/>
            <a:ext cx="863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8256588" y="2205038"/>
            <a:ext cx="0" cy="20161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8256588" y="2205038"/>
            <a:ext cx="35718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8258175" y="2908300"/>
            <a:ext cx="355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8256588" y="4221163"/>
            <a:ext cx="35718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Соединительная линия уступом 44"/>
          <p:cNvCxnSpPr>
            <a:stCxn id="15" idx="3"/>
            <a:endCxn id="11" idx="3"/>
          </p:cNvCxnSpPr>
          <p:nvPr/>
        </p:nvCxnSpPr>
        <p:spPr>
          <a:xfrm flipH="1">
            <a:off x="7464425" y="2913063"/>
            <a:ext cx="2663825" cy="2052637"/>
          </a:xfrm>
          <a:prstGeom prst="bentConnector3">
            <a:avLst>
              <a:gd name="adj1" fmla="val -8582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hape 47"/>
          <p:cNvCxnSpPr>
            <a:stCxn id="10" idx="1"/>
            <a:endCxn id="7" idx="2"/>
          </p:cNvCxnSpPr>
          <p:nvPr/>
        </p:nvCxnSpPr>
        <p:spPr>
          <a:xfrm rot="10800000" flipH="1">
            <a:off x="3143250" y="3238500"/>
            <a:ext cx="1544638" cy="1727200"/>
          </a:xfrm>
          <a:prstGeom prst="bentConnector4">
            <a:avLst>
              <a:gd name="adj1" fmla="val -14807"/>
              <a:gd name="adj2" fmla="val 63235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7824788" y="2781300"/>
            <a:ext cx="431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Скругленный прямоугольник 20"/>
          <p:cNvSpPr/>
          <p:nvPr/>
        </p:nvSpPr>
        <p:spPr>
          <a:xfrm>
            <a:off x="3179763" y="5754688"/>
            <a:ext cx="1727200" cy="914400"/>
          </a:xfrm>
          <a:prstGeom prst="roundRect">
            <a:avLst/>
          </a:prstGeom>
          <a:solidFill>
            <a:srgbClr val="004D86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уровень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8616950" y="3302000"/>
            <a:ext cx="1511300" cy="565150"/>
          </a:xfrm>
          <a:prstGeom prst="roundRect">
            <a:avLst/>
          </a:prstGeom>
          <a:solidFill>
            <a:srgbClr val="004D86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Rmed</a:t>
            </a:r>
            <a:endParaRPr 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8272463" y="3582988"/>
            <a:ext cx="3556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5789613" y="2768600"/>
            <a:ext cx="431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35" idx="3"/>
          </p:cNvCxnSpPr>
          <p:nvPr/>
        </p:nvCxnSpPr>
        <p:spPr>
          <a:xfrm flipV="1">
            <a:off x="10128250" y="3582988"/>
            <a:ext cx="225425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10128250" y="4264025"/>
            <a:ext cx="22542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Двойная стрелка вверх/вниз 45"/>
          <p:cNvSpPr/>
          <p:nvPr/>
        </p:nvSpPr>
        <p:spPr>
          <a:xfrm>
            <a:off x="3914775" y="5422900"/>
            <a:ext cx="93663" cy="331788"/>
          </a:xfrm>
          <a:prstGeom prst="up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6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288" y="36513"/>
            <a:ext cx="8229600" cy="7778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уровень</a:t>
            </a:r>
            <a:b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Психологический центр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8438" y="1214438"/>
            <a:ext cx="2513012" cy="1493837"/>
          </a:xfrm>
          <a:prstGeom prst="roundRect">
            <a:avLst/>
          </a:prstGeom>
          <a:solidFill>
            <a:srgbClr val="004D86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организация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638925" y="2286000"/>
            <a:ext cx="1404938" cy="914400"/>
          </a:xfrm>
          <a:prstGeom prst="roundRect">
            <a:avLst/>
          </a:prstGeom>
          <a:solidFill>
            <a:srgbClr val="004D86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Углубленная диагностика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256588" y="2251075"/>
            <a:ext cx="1736725" cy="914400"/>
          </a:xfrm>
          <a:prstGeom prst="roundRect">
            <a:avLst/>
          </a:prstGeom>
          <a:solidFill>
            <a:srgbClr val="004D86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консилиум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391400" y="5013325"/>
            <a:ext cx="1728788" cy="6985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 программа коррекции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453563" y="5949950"/>
            <a:ext cx="1079500" cy="719138"/>
          </a:xfrm>
          <a:prstGeom prst="roundRect">
            <a:avLst/>
          </a:prstGeom>
          <a:solidFill>
            <a:srgbClr val="004D86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уровень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382000" y="4071938"/>
            <a:ext cx="1008063" cy="611187"/>
          </a:xfrm>
          <a:prstGeom prst="roundRect">
            <a:avLst/>
          </a:prstGeom>
          <a:solidFill>
            <a:srgbClr val="004D86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кризис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9453563" y="4071938"/>
            <a:ext cx="1079500" cy="611187"/>
          </a:xfrm>
          <a:prstGeom prst="roundRect">
            <a:avLst/>
          </a:prstGeom>
          <a:solidFill>
            <a:srgbClr val="004D86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Острый кризис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67563" y="4071938"/>
            <a:ext cx="1008062" cy="611187"/>
          </a:xfrm>
          <a:prstGeom prst="roundRect">
            <a:avLst/>
          </a:prstGeom>
          <a:solidFill>
            <a:srgbClr val="004D86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Мин. кризис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167313" y="1181100"/>
            <a:ext cx="1362075" cy="931863"/>
          </a:xfrm>
          <a:prstGeom prst="roundRect">
            <a:avLst/>
          </a:prstGeom>
          <a:solidFill>
            <a:srgbClr val="004D86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Служба сопровождения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595688" y="2286000"/>
            <a:ext cx="1295400" cy="914400"/>
          </a:xfrm>
          <a:prstGeom prst="roundRect">
            <a:avLst/>
          </a:prstGeom>
          <a:solidFill>
            <a:srgbClr val="004D86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Rmax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619500" y="1193800"/>
            <a:ext cx="1295400" cy="914400"/>
          </a:xfrm>
          <a:prstGeom prst="roundRect">
            <a:avLst/>
          </a:prstGeom>
          <a:solidFill>
            <a:srgbClr val="004D86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Rmed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>
            <a:off x="2880519" y="2285206"/>
            <a:ext cx="1143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452813" y="1714500"/>
            <a:ext cx="1428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452813" y="2857500"/>
            <a:ext cx="1428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7964488" y="2716213"/>
            <a:ext cx="371475" cy="79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Соединительная линия уступом 34"/>
          <p:cNvCxnSpPr>
            <a:stCxn id="9" idx="0"/>
            <a:endCxn id="6" idx="0"/>
          </p:cNvCxnSpPr>
          <p:nvPr/>
        </p:nvCxnSpPr>
        <p:spPr>
          <a:xfrm rot="16200000" flipV="1">
            <a:off x="4772025" y="-2101849"/>
            <a:ext cx="1036637" cy="7669212"/>
          </a:xfrm>
          <a:prstGeom prst="bentConnector3">
            <a:avLst>
              <a:gd name="adj1" fmla="val 122052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endCxn id="12" idx="0"/>
          </p:cNvCxnSpPr>
          <p:nvPr/>
        </p:nvCxnSpPr>
        <p:spPr>
          <a:xfrm flipH="1">
            <a:off x="7672388" y="3200400"/>
            <a:ext cx="850900" cy="8715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endCxn id="15" idx="0"/>
          </p:cNvCxnSpPr>
          <p:nvPr/>
        </p:nvCxnSpPr>
        <p:spPr>
          <a:xfrm>
            <a:off x="8882063" y="3192463"/>
            <a:ext cx="4762" cy="8794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endCxn id="16" idx="0"/>
          </p:cNvCxnSpPr>
          <p:nvPr/>
        </p:nvCxnSpPr>
        <p:spPr>
          <a:xfrm>
            <a:off x="9540875" y="3200400"/>
            <a:ext cx="452438" cy="8715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12" idx="2"/>
          </p:cNvCxnSpPr>
          <p:nvPr/>
        </p:nvCxnSpPr>
        <p:spPr>
          <a:xfrm rot="5400000">
            <a:off x="7511257" y="4839493"/>
            <a:ext cx="317500" cy="47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15" idx="2"/>
          </p:cNvCxnSpPr>
          <p:nvPr/>
        </p:nvCxnSpPr>
        <p:spPr>
          <a:xfrm rot="5400000">
            <a:off x="8725694" y="4839494"/>
            <a:ext cx="317500" cy="47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16" idx="2"/>
            <a:endCxn id="11" idx="0"/>
          </p:cNvCxnSpPr>
          <p:nvPr/>
        </p:nvCxnSpPr>
        <p:spPr>
          <a:xfrm>
            <a:off x="9993313" y="4683125"/>
            <a:ext cx="0" cy="12668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>
            <a:stCxn id="10" idx="1"/>
          </p:cNvCxnSpPr>
          <p:nvPr/>
        </p:nvCxnSpPr>
        <p:spPr>
          <a:xfrm rot="10800000">
            <a:off x="6596063" y="5357813"/>
            <a:ext cx="795337" cy="47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 flipH="1" flipV="1">
            <a:off x="5988050" y="4751388"/>
            <a:ext cx="12160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flipV="1">
            <a:off x="6596063" y="3089275"/>
            <a:ext cx="1714500" cy="1054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2711450" y="2205038"/>
            <a:ext cx="72072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stCxn id="18" idx="3"/>
            <a:endCxn id="13" idx="1"/>
          </p:cNvCxnSpPr>
          <p:nvPr/>
        </p:nvCxnSpPr>
        <p:spPr>
          <a:xfrm flipV="1">
            <a:off x="4914900" y="1647825"/>
            <a:ext cx="252413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6403975" y="1641475"/>
            <a:ext cx="32385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Скругленный прямоугольник 37"/>
          <p:cNvSpPr/>
          <p:nvPr/>
        </p:nvSpPr>
        <p:spPr>
          <a:xfrm>
            <a:off x="5167313" y="2289175"/>
            <a:ext cx="1285875" cy="1312863"/>
          </a:xfrm>
          <a:prstGeom prst="roundRect">
            <a:avLst/>
          </a:prstGeom>
          <a:solidFill>
            <a:srgbClr val="004D86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Служба коррекции и экстренной помощи</a:t>
            </a:r>
          </a:p>
        </p:txBody>
      </p:sp>
      <p:cxnSp>
        <p:nvCxnSpPr>
          <p:cNvPr id="54" name="Прямая со стрелкой 53"/>
          <p:cNvCxnSpPr/>
          <p:nvPr/>
        </p:nvCxnSpPr>
        <p:spPr>
          <a:xfrm>
            <a:off x="6403975" y="2724150"/>
            <a:ext cx="32385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Скругленный прямоугольник 57"/>
          <p:cNvSpPr/>
          <p:nvPr/>
        </p:nvSpPr>
        <p:spPr>
          <a:xfrm>
            <a:off x="7392988" y="5014913"/>
            <a:ext cx="1727200" cy="698500"/>
          </a:xfrm>
          <a:prstGeom prst="roundRect">
            <a:avLst/>
          </a:prstGeom>
          <a:solidFill>
            <a:srgbClr val="004D86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 программа коррекции</a:t>
            </a: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6705600" y="1231900"/>
            <a:ext cx="1676400" cy="881063"/>
          </a:xfrm>
          <a:prstGeom prst="roundRect">
            <a:avLst/>
          </a:prstGeom>
          <a:solidFill>
            <a:srgbClr val="004D86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Коррекционная программа</a:t>
            </a:r>
          </a:p>
        </p:txBody>
      </p:sp>
      <p:cxnSp>
        <p:nvCxnSpPr>
          <p:cNvPr id="62" name="Прямая со стрелкой 61"/>
          <p:cNvCxnSpPr/>
          <p:nvPr/>
        </p:nvCxnSpPr>
        <p:spPr>
          <a:xfrm flipV="1">
            <a:off x="7391400" y="925513"/>
            <a:ext cx="19050" cy="3032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V="1">
            <a:off x="4954588" y="2743200"/>
            <a:ext cx="252412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540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778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уровень</a:t>
            </a:r>
            <a:b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специализированной помощи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92313" y="1989138"/>
            <a:ext cx="2159000" cy="1274762"/>
          </a:xfrm>
          <a:prstGeom prst="roundRect">
            <a:avLst/>
          </a:prstGeom>
          <a:solidFill>
            <a:srgbClr val="004D86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Острый кризис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16500" y="1989138"/>
            <a:ext cx="2087563" cy="1274762"/>
          </a:xfrm>
          <a:prstGeom prst="roundRect">
            <a:avLst/>
          </a:prstGeom>
          <a:solidFill>
            <a:srgbClr val="004D86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Лечение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967663" y="1989138"/>
            <a:ext cx="3014662" cy="1274762"/>
          </a:xfrm>
          <a:prstGeom prst="roundRect">
            <a:avLst/>
          </a:prstGeom>
          <a:solidFill>
            <a:srgbClr val="004D86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72038" y="4365625"/>
            <a:ext cx="2406650" cy="1057275"/>
          </a:xfrm>
          <a:prstGeom prst="roundRect">
            <a:avLst/>
          </a:prstGeom>
          <a:solidFill>
            <a:srgbClr val="004D86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организация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824788" y="4365625"/>
            <a:ext cx="2519362" cy="1057275"/>
          </a:xfrm>
          <a:prstGeom prst="roundRect">
            <a:avLst/>
          </a:prstGeom>
          <a:solidFill>
            <a:srgbClr val="004D86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Психологический центр</a:t>
            </a:r>
          </a:p>
        </p:txBody>
      </p:sp>
      <p:cxnSp>
        <p:nvCxnSpPr>
          <p:cNvPr id="4" name="Прямая со стрелкой 3"/>
          <p:cNvCxnSpPr>
            <a:stCxn id="6" idx="3"/>
            <a:endCxn id="7" idx="1"/>
          </p:cNvCxnSpPr>
          <p:nvPr/>
        </p:nvCxnSpPr>
        <p:spPr>
          <a:xfrm>
            <a:off x="4151313" y="2625725"/>
            <a:ext cx="86518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7" idx="3"/>
            <a:endCxn id="9" idx="1"/>
          </p:cNvCxnSpPr>
          <p:nvPr/>
        </p:nvCxnSpPr>
        <p:spPr>
          <a:xfrm>
            <a:off x="7104063" y="2627313"/>
            <a:ext cx="863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9" idx="2"/>
          </p:cNvCxnSpPr>
          <p:nvPr/>
        </p:nvCxnSpPr>
        <p:spPr>
          <a:xfrm flipH="1">
            <a:off x="9048750" y="3263900"/>
            <a:ext cx="425450" cy="11017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5988050" y="3263900"/>
            <a:ext cx="2411413" cy="1028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098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7222" y="274638"/>
            <a:ext cx="10972800" cy="2073146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ДО: от 13.07.2018 СЭД-059-08-01-09-862</a:t>
            </a:r>
            <a:r>
              <a:rPr lang="en-US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Регламента по учету и заполнению информационной карты семьи и ребенка, находящегося в социально опасном положении или группе риска социально опасного положения, Регламента передачи информации о семьях и детях, находящихся в социально опасном положении или группе риска социально опасного положения, при переходе ребенка в другое муниципальное образовательное учреждение».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78940" y="2290119"/>
            <a:ext cx="10890421" cy="423424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внутриведомственного взаимодействия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dirty="0" smtClean="0"/>
              <a:t>   </a:t>
            </a:r>
          </a:p>
          <a:p>
            <a:pPr algn="just"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 20 сентября 2018 г.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заполнить информационные карты и передать их в СОШ на электронном и бумажном носителях;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 01 октября 2018 г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заполнить дополнительный раздел «Информационная карта» персонифицированной карточки детей, размещенной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ИСПДн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 01 октября 2018 г.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заполнить информационные карты на детей всех возрастных групп, находящихся в СОП или ГР СОП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ИСПДн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96368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/>
          </p:nvPr>
        </p:nvSpPr>
        <p:spPr>
          <a:xfrm>
            <a:off x="714375" y="0"/>
            <a:ext cx="10621963" cy="957263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4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взаимодействия ОУ и МБУ «ЦППМСП» г. Перми по сопровождению несовершеннолетних (семей) со средним уровнем риска</a:t>
            </a:r>
            <a:r>
              <a:rPr lang="ru-RU" altLang="ru-RU" smtClean="0">
                <a:solidFill>
                  <a:srgbClr val="002060"/>
                </a:solidFill>
              </a:rPr>
              <a:t/>
            </a:r>
            <a:br>
              <a:rPr lang="ru-RU" altLang="ru-RU" smtClean="0">
                <a:solidFill>
                  <a:srgbClr val="002060"/>
                </a:solidFill>
              </a:rPr>
            </a:br>
            <a:endParaRPr lang="ru-RU" altLang="ru-RU" smtClean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75" y="1252538"/>
            <a:ext cx="10029825" cy="5334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Несовершеннолетние (семья) со средним уровнем риска (51-75 баллов)</a:t>
            </a:r>
          </a:p>
          <a:p>
            <a:pPr algn="ctr">
              <a:lnSpc>
                <a:spcPct val="115000"/>
              </a:lnSpc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(выявлено не менее 2-х психологических показателей риска)</a:t>
            </a:r>
            <a:endParaRPr lang="ru-RU" sz="1100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88038" y="2951163"/>
            <a:ext cx="4746625" cy="5334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0"/>
              </a:spcAft>
              <a:defRPr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Согласие родителей на реализацию ИПК</a:t>
            </a:r>
            <a:endParaRPr lang="ru-RU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4375" y="2157413"/>
            <a:ext cx="10029825" cy="5334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0"/>
              </a:spcAft>
              <a:defRPr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Заявка от ОУ на участие специалиста Центра в работе консилиума специалистов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ДОУ</a:t>
            </a:r>
            <a:endParaRPr lang="ru-RU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4375" y="2951163"/>
            <a:ext cx="4610100" cy="5334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0"/>
              </a:spcAft>
              <a:defRPr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Отказ родителей от реализации ИПК</a:t>
            </a:r>
            <a:endParaRPr lang="ru-RU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111" name="Прямоугольник 10"/>
          <p:cNvSpPr>
            <a:spLocks noChangeArrowheads="1"/>
          </p:cNvSpPr>
          <p:nvPr/>
        </p:nvSpPr>
        <p:spPr bwMode="auto">
          <a:xfrm>
            <a:off x="714375" y="3743325"/>
            <a:ext cx="4610100" cy="584200"/>
          </a:xfrm>
          <a:prstGeom prst="rect">
            <a:avLst/>
          </a:prstGeom>
          <a:solidFill>
            <a:srgbClr val="FFFFFF"/>
          </a:solidFill>
          <a:ln w="12700" algn="ctr">
            <a:solidFill>
              <a:srgbClr val="00206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lang="ru-RU" altLang="ru-RU" sz="1600" b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Письменный отказ родителей или акт об отказе от помощи</a:t>
            </a:r>
            <a:endParaRPr lang="ru-RU" altLang="ru-RU" sz="160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112" name="Прямоугольник 11"/>
          <p:cNvSpPr>
            <a:spLocks noChangeArrowheads="1"/>
          </p:cNvSpPr>
          <p:nvPr/>
        </p:nvSpPr>
        <p:spPr bwMode="auto">
          <a:xfrm>
            <a:off x="5888038" y="3671888"/>
            <a:ext cx="2154237" cy="792162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206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Реализация ИПК в </a:t>
            </a:r>
            <a: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ДОУ</a:t>
            </a:r>
            <a:endParaRPr lang="ru-RU" altLang="ru-RU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7113" name="Прямоугольник 12"/>
          <p:cNvSpPr>
            <a:spLocks noChangeArrowheads="1"/>
          </p:cNvSpPr>
          <p:nvPr/>
        </p:nvSpPr>
        <p:spPr bwMode="auto">
          <a:xfrm>
            <a:off x="8480425" y="3671888"/>
            <a:ext cx="2154238" cy="792162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206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 b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РЕАЛИЗАЦИЯ ПРОГРАММЫ В ЦЕНТРЕ</a:t>
            </a:r>
            <a:r>
              <a:rPr lang="ru-RU" altLang="ru-RU" sz="11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altLang="ru-RU" sz="110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7114" name="Прямоугольник 13"/>
          <p:cNvSpPr>
            <a:spLocks noChangeArrowheads="1"/>
          </p:cNvSpPr>
          <p:nvPr/>
        </p:nvSpPr>
        <p:spPr bwMode="auto">
          <a:xfrm>
            <a:off x="9929813" y="4787900"/>
            <a:ext cx="1981200" cy="26670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 b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Положительная динамика </a:t>
            </a:r>
            <a:endParaRPr lang="ru-RU" altLang="ru-RU" sz="110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115" name="Прямоугольник 14"/>
          <p:cNvSpPr>
            <a:spLocks noChangeArrowheads="1"/>
          </p:cNvSpPr>
          <p:nvPr/>
        </p:nvSpPr>
        <p:spPr bwMode="auto">
          <a:xfrm>
            <a:off x="9932988" y="5318125"/>
            <a:ext cx="1981200" cy="752475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Рекомендации </a:t>
            </a:r>
            <a:r>
              <a:rPr lang="ru-RU" altLang="ru-RU" sz="11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ДОУ </a:t>
            </a:r>
            <a:r>
              <a:rPr lang="ru-RU" altLang="ru-RU" sz="11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дальнейшему сопровождению н/л</a:t>
            </a:r>
            <a:endParaRPr lang="ru-RU" altLang="ru-RU" sz="11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116" name="Прямоугольник 15"/>
          <p:cNvSpPr>
            <a:spLocks noChangeArrowheads="1"/>
          </p:cNvSpPr>
          <p:nvPr/>
        </p:nvSpPr>
        <p:spPr bwMode="auto">
          <a:xfrm>
            <a:off x="7739063" y="4787900"/>
            <a:ext cx="1819275" cy="26670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 b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Отсутствие динамики</a:t>
            </a:r>
            <a:endParaRPr lang="ru-RU" altLang="ru-RU" sz="110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117" name="Прямоугольник 16"/>
          <p:cNvSpPr>
            <a:spLocks noChangeArrowheads="1"/>
          </p:cNvSpPr>
          <p:nvPr/>
        </p:nvSpPr>
        <p:spPr bwMode="auto">
          <a:xfrm>
            <a:off x="7739063" y="5318125"/>
            <a:ext cx="1819275" cy="752475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 b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Рекомендации об изменении программы коррекции</a:t>
            </a:r>
            <a:endParaRPr lang="ru-RU" altLang="ru-RU" sz="110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118" name="Прямоугольник 17"/>
          <p:cNvSpPr>
            <a:spLocks noChangeArrowheads="1"/>
          </p:cNvSpPr>
          <p:nvPr/>
        </p:nvSpPr>
        <p:spPr bwMode="auto">
          <a:xfrm>
            <a:off x="7669213" y="6210300"/>
            <a:ext cx="4329112" cy="552450"/>
          </a:xfrm>
          <a:prstGeom prst="rect">
            <a:avLst/>
          </a:prstGeom>
          <a:solidFill>
            <a:srgbClr val="FFFFFF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Участие в проведении психолого-педагогического консилиума </a:t>
            </a:r>
            <a:r>
              <a:rPr lang="ru-RU" alt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ДОУ </a:t>
            </a:r>
            <a:r>
              <a:rPr lang="ru-RU" altLang="ru-RU" sz="11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(по необходимости)</a:t>
            </a:r>
            <a:endParaRPr lang="ru-RU" altLang="ru-RU" sz="11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7119" name="Прямоугольник 18"/>
          <p:cNvSpPr>
            <a:spLocks noChangeArrowheads="1"/>
          </p:cNvSpPr>
          <p:nvPr/>
        </p:nvSpPr>
        <p:spPr bwMode="auto">
          <a:xfrm>
            <a:off x="714375" y="4587875"/>
            <a:ext cx="4610100" cy="727075"/>
          </a:xfrm>
          <a:prstGeom prst="rect">
            <a:avLst/>
          </a:prstGeom>
          <a:solidFill>
            <a:srgbClr val="FFFFFF"/>
          </a:solidFill>
          <a:ln w="12700" algn="ctr">
            <a:solidFill>
              <a:srgbClr val="00206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lang="ru-RU" altLang="ru-RU" sz="1600" b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Передача информации о семье в КДНиЗП</a:t>
            </a:r>
            <a:endParaRPr lang="ru-RU" altLang="ru-RU" sz="160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120" name="Стрелка вниз 19"/>
          <p:cNvSpPr>
            <a:spLocks noChangeArrowheads="1"/>
          </p:cNvSpPr>
          <p:nvPr/>
        </p:nvSpPr>
        <p:spPr bwMode="auto">
          <a:xfrm>
            <a:off x="5467350" y="1806575"/>
            <a:ext cx="420688" cy="309563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2060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</a:endParaRPr>
          </a:p>
        </p:txBody>
      </p:sp>
      <p:sp>
        <p:nvSpPr>
          <p:cNvPr id="47121" name="Стрелка вниз 20"/>
          <p:cNvSpPr>
            <a:spLocks noChangeArrowheads="1"/>
          </p:cNvSpPr>
          <p:nvPr/>
        </p:nvSpPr>
        <p:spPr bwMode="auto">
          <a:xfrm>
            <a:off x="7840663" y="2660650"/>
            <a:ext cx="420687" cy="309563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2060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</a:endParaRPr>
          </a:p>
        </p:txBody>
      </p:sp>
      <p:sp>
        <p:nvSpPr>
          <p:cNvPr id="47122" name="Стрелка вниз 21"/>
          <p:cNvSpPr>
            <a:spLocks noChangeArrowheads="1"/>
          </p:cNvSpPr>
          <p:nvPr/>
        </p:nvSpPr>
        <p:spPr bwMode="auto">
          <a:xfrm>
            <a:off x="2955925" y="2690813"/>
            <a:ext cx="420688" cy="309562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2060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</a:endParaRPr>
          </a:p>
        </p:txBody>
      </p:sp>
      <p:sp>
        <p:nvSpPr>
          <p:cNvPr id="47123" name="Стрелка вниз 22"/>
          <p:cNvSpPr>
            <a:spLocks noChangeArrowheads="1"/>
          </p:cNvSpPr>
          <p:nvPr/>
        </p:nvSpPr>
        <p:spPr bwMode="auto">
          <a:xfrm>
            <a:off x="6778625" y="3514725"/>
            <a:ext cx="373063" cy="157163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2060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</a:endParaRPr>
          </a:p>
        </p:txBody>
      </p:sp>
      <p:sp>
        <p:nvSpPr>
          <p:cNvPr id="47124" name="Стрелка вниз 23"/>
          <p:cNvSpPr>
            <a:spLocks noChangeArrowheads="1"/>
          </p:cNvSpPr>
          <p:nvPr/>
        </p:nvSpPr>
        <p:spPr bwMode="auto">
          <a:xfrm>
            <a:off x="9371013" y="3506788"/>
            <a:ext cx="373062" cy="15875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2060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</a:endParaRPr>
          </a:p>
        </p:txBody>
      </p:sp>
      <p:sp>
        <p:nvSpPr>
          <p:cNvPr id="47125" name="Стрелка вниз 24"/>
          <p:cNvSpPr>
            <a:spLocks noChangeArrowheads="1"/>
          </p:cNvSpPr>
          <p:nvPr/>
        </p:nvSpPr>
        <p:spPr bwMode="auto">
          <a:xfrm>
            <a:off x="8648700" y="4603750"/>
            <a:ext cx="371475" cy="15875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2060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</a:endParaRPr>
          </a:p>
        </p:txBody>
      </p:sp>
      <p:sp>
        <p:nvSpPr>
          <p:cNvPr id="47126" name="Стрелка вниз 25"/>
          <p:cNvSpPr>
            <a:spLocks noChangeArrowheads="1"/>
          </p:cNvSpPr>
          <p:nvPr/>
        </p:nvSpPr>
        <p:spPr bwMode="auto">
          <a:xfrm>
            <a:off x="10312400" y="4578350"/>
            <a:ext cx="373063" cy="15875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2060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</a:endParaRPr>
          </a:p>
        </p:txBody>
      </p:sp>
      <p:sp>
        <p:nvSpPr>
          <p:cNvPr id="47127" name="Стрелка вниз 26"/>
          <p:cNvSpPr>
            <a:spLocks noChangeArrowheads="1"/>
          </p:cNvSpPr>
          <p:nvPr/>
        </p:nvSpPr>
        <p:spPr bwMode="auto">
          <a:xfrm>
            <a:off x="8648700" y="5099050"/>
            <a:ext cx="371475" cy="15875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2060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</a:endParaRPr>
          </a:p>
        </p:txBody>
      </p:sp>
      <p:sp>
        <p:nvSpPr>
          <p:cNvPr id="47128" name="Стрелка вниз 27"/>
          <p:cNvSpPr>
            <a:spLocks noChangeArrowheads="1"/>
          </p:cNvSpPr>
          <p:nvPr/>
        </p:nvSpPr>
        <p:spPr bwMode="auto">
          <a:xfrm>
            <a:off x="10313988" y="5116513"/>
            <a:ext cx="373062" cy="15875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2060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</a:endParaRPr>
          </a:p>
        </p:txBody>
      </p:sp>
      <p:sp>
        <p:nvSpPr>
          <p:cNvPr id="47129" name="Стрелка вниз 28"/>
          <p:cNvSpPr>
            <a:spLocks noChangeArrowheads="1"/>
          </p:cNvSpPr>
          <p:nvPr/>
        </p:nvSpPr>
        <p:spPr bwMode="auto">
          <a:xfrm>
            <a:off x="9566275" y="6061075"/>
            <a:ext cx="371475" cy="15875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2060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</a:endParaRPr>
          </a:p>
        </p:txBody>
      </p:sp>
      <p:sp>
        <p:nvSpPr>
          <p:cNvPr id="47130" name="Стрелка вниз 29"/>
          <p:cNvSpPr>
            <a:spLocks noChangeArrowheads="1"/>
          </p:cNvSpPr>
          <p:nvPr/>
        </p:nvSpPr>
        <p:spPr bwMode="auto">
          <a:xfrm>
            <a:off x="2955925" y="3506788"/>
            <a:ext cx="373063" cy="236537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2060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</a:endParaRPr>
          </a:p>
        </p:txBody>
      </p:sp>
      <p:sp>
        <p:nvSpPr>
          <p:cNvPr id="47131" name="Стрелка вниз 30"/>
          <p:cNvSpPr>
            <a:spLocks noChangeArrowheads="1"/>
          </p:cNvSpPr>
          <p:nvPr/>
        </p:nvSpPr>
        <p:spPr bwMode="auto">
          <a:xfrm>
            <a:off x="2955925" y="4341813"/>
            <a:ext cx="373063" cy="236537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2060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</a:endParaRPr>
          </a:p>
        </p:txBody>
      </p:sp>
      <p:sp>
        <p:nvSpPr>
          <p:cNvPr id="2" name="Двойная стрелка влево/вправо 1"/>
          <p:cNvSpPr/>
          <p:nvPr/>
        </p:nvSpPr>
        <p:spPr>
          <a:xfrm>
            <a:off x="7958138" y="3970338"/>
            <a:ext cx="606425" cy="195262"/>
          </a:xfrm>
          <a:prstGeom prst="leftRightArrow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93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863975" y="260350"/>
            <a:ext cx="2016125" cy="11525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ОУ</a:t>
            </a: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76 и более баллов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311900" y="260350"/>
            <a:ext cx="2016125" cy="11525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ЦППМСП</a:t>
            </a:r>
          </a:p>
          <a:p>
            <a:pPr algn="ctr"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Служба КЭП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832850" y="765175"/>
            <a:ext cx="1511300" cy="863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Углубленная диагностика и анализ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208213" y="1341438"/>
            <a:ext cx="1223962" cy="863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</a:p>
          <a:p>
            <a:pPr algn="ctr"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ИПК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8832850" y="1844675"/>
            <a:ext cx="1511300" cy="863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</a:p>
          <a:p>
            <a:pPr algn="ctr">
              <a:defRPr/>
            </a:pP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ИПиК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367213" y="1989138"/>
            <a:ext cx="3600450" cy="93503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Расширенный консилиум</a:t>
            </a:r>
          </a:p>
          <a:p>
            <a:pPr algn="ctr"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разработке единой ИПК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680325" y="3284538"/>
            <a:ext cx="2016125" cy="10810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МУЗ:</a:t>
            </a:r>
          </a:p>
          <a:p>
            <a:pPr algn="ctr"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лечение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016500" y="3284538"/>
            <a:ext cx="2303463" cy="10810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Служба КЭП: </a:t>
            </a:r>
          </a:p>
          <a:p>
            <a:pPr algn="ctr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ИПиК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более 8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недель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424113" y="3284538"/>
            <a:ext cx="2232025" cy="10810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ОУ:</a:t>
            </a:r>
          </a:p>
          <a:p>
            <a:pPr algn="ctr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реализации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ИПиК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456363" y="5732463"/>
            <a:ext cx="1943100" cy="8651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ЦППМСП: </a:t>
            </a:r>
          </a:p>
          <a:p>
            <a:pPr algn="ctr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Служба сопровождения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935413" y="5732463"/>
            <a:ext cx="1873250" cy="86518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ДОУ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367213" y="4581525"/>
            <a:ext cx="3600450" cy="93503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Расширенный консилиум</a:t>
            </a:r>
          </a:p>
          <a:p>
            <a:pPr algn="ctr"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анализу результата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ИПиК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" name="Прямая со стрелкой 24"/>
          <p:cNvCxnSpPr>
            <a:stCxn id="8" idx="2"/>
            <a:endCxn id="15" idx="0"/>
          </p:cNvCxnSpPr>
          <p:nvPr/>
        </p:nvCxnSpPr>
        <p:spPr>
          <a:xfrm>
            <a:off x="4872038" y="1412875"/>
            <a:ext cx="1295400" cy="576263"/>
          </a:xfrm>
          <a:prstGeom prst="straightConnector1">
            <a:avLst/>
          </a:prstGeom>
          <a:ln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1" idx="2"/>
            <a:endCxn id="15" idx="0"/>
          </p:cNvCxnSpPr>
          <p:nvPr/>
        </p:nvCxnSpPr>
        <p:spPr>
          <a:xfrm flipH="1">
            <a:off x="6167438" y="1412875"/>
            <a:ext cx="1152525" cy="576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8" idx="1"/>
            <a:endCxn id="13" idx="0"/>
          </p:cNvCxnSpPr>
          <p:nvPr/>
        </p:nvCxnSpPr>
        <p:spPr>
          <a:xfrm flipH="1">
            <a:off x="2819400" y="836613"/>
            <a:ext cx="1044575" cy="504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1" idx="3"/>
            <a:endCxn id="12" idx="1"/>
          </p:cNvCxnSpPr>
          <p:nvPr/>
        </p:nvCxnSpPr>
        <p:spPr>
          <a:xfrm>
            <a:off x="8328025" y="836613"/>
            <a:ext cx="504825" cy="3603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8" idx="3"/>
            <a:endCxn id="11" idx="1"/>
          </p:cNvCxnSpPr>
          <p:nvPr/>
        </p:nvCxnSpPr>
        <p:spPr>
          <a:xfrm>
            <a:off x="5880100" y="836613"/>
            <a:ext cx="431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13" idx="3"/>
          </p:cNvCxnSpPr>
          <p:nvPr/>
        </p:nvCxnSpPr>
        <p:spPr>
          <a:xfrm>
            <a:off x="3432175" y="1773238"/>
            <a:ext cx="1655763" cy="21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14" idx="1"/>
          </p:cNvCxnSpPr>
          <p:nvPr/>
        </p:nvCxnSpPr>
        <p:spPr>
          <a:xfrm flipH="1">
            <a:off x="7967663" y="2276475"/>
            <a:ext cx="8651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12" idx="2"/>
            <a:endCxn id="14" idx="0"/>
          </p:cNvCxnSpPr>
          <p:nvPr/>
        </p:nvCxnSpPr>
        <p:spPr>
          <a:xfrm>
            <a:off x="9588500" y="1628775"/>
            <a:ext cx="0" cy="21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15" idx="2"/>
            <a:endCxn id="19" idx="0"/>
          </p:cNvCxnSpPr>
          <p:nvPr/>
        </p:nvCxnSpPr>
        <p:spPr>
          <a:xfrm flipH="1">
            <a:off x="3540125" y="2924175"/>
            <a:ext cx="2627313" cy="360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15" idx="2"/>
            <a:endCxn id="18" idx="0"/>
          </p:cNvCxnSpPr>
          <p:nvPr/>
        </p:nvCxnSpPr>
        <p:spPr>
          <a:xfrm>
            <a:off x="6167438" y="2924175"/>
            <a:ext cx="0" cy="360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15" idx="2"/>
            <a:endCxn id="17" idx="0"/>
          </p:cNvCxnSpPr>
          <p:nvPr/>
        </p:nvCxnSpPr>
        <p:spPr>
          <a:xfrm>
            <a:off x="6167438" y="2924175"/>
            <a:ext cx="2520950" cy="360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19" idx="3"/>
            <a:endCxn id="18" idx="1"/>
          </p:cNvCxnSpPr>
          <p:nvPr/>
        </p:nvCxnSpPr>
        <p:spPr>
          <a:xfrm>
            <a:off x="4656138" y="3824288"/>
            <a:ext cx="36036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18" idx="3"/>
            <a:endCxn id="17" idx="1"/>
          </p:cNvCxnSpPr>
          <p:nvPr/>
        </p:nvCxnSpPr>
        <p:spPr>
          <a:xfrm>
            <a:off x="7319963" y="3824288"/>
            <a:ext cx="36036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stCxn id="19" idx="2"/>
            <a:endCxn id="23" idx="1"/>
          </p:cNvCxnSpPr>
          <p:nvPr/>
        </p:nvCxnSpPr>
        <p:spPr>
          <a:xfrm>
            <a:off x="3540125" y="4365625"/>
            <a:ext cx="827088" cy="6842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stCxn id="17" idx="2"/>
            <a:endCxn id="23" idx="3"/>
          </p:cNvCxnSpPr>
          <p:nvPr/>
        </p:nvCxnSpPr>
        <p:spPr>
          <a:xfrm flipH="1">
            <a:off x="7967663" y="4365625"/>
            <a:ext cx="720725" cy="6842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>
            <a:stCxn id="18" idx="2"/>
            <a:endCxn id="23" idx="0"/>
          </p:cNvCxnSpPr>
          <p:nvPr/>
        </p:nvCxnSpPr>
        <p:spPr>
          <a:xfrm>
            <a:off x="6167438" y="4365625"/>
            <a:ext cx="0" cy="21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>
            <a:stCxn id="23" idx="2"/>
            <a:endCxn id="22" idx="0"/>
          </p:cNvCxnSpPr>
          <p:nvPr/>
        </p:nvCxnSpPr>
        <p:spPr>
          <a:xfrm flipH="1">
            <a:off x="4872038" y="5516563"/>
            <a:ext cx="1295400" cy="21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>
            <a:stCxn id="23" idx="2"/>
            <a:endCxn id="21" idx="0"/>
          </p:cNvCxnSpPr>
          <p:nvPr/>
        </p:nvCxnSpPr>
        <p:spPr>
          <a:xfrm>
            <a:off x="6167438" y="5516563"/>
            <a:ext cx="1260475" cy="21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>
            <a:stCxn id="22" idx="3"/>
            <a:endCxn id="21" idx="1"/>
          </p:cNvCxnSpPr>
          <p:nvPr/>
        </p:nvCxnSpPr>
        <p:spPr>
          <a:xfrm>
            <a:off x="5808663" y="6165850"/>
            <a:ext cx="6477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161" name="Прямоугольник 1"/>
          <p:cNvSpPr>
            <a:spLocks noChangeArrowheads="1"/>
          </p:cNvSpPr>
          <p:nvPr/>
        </p:nvSpPr>
        <p:spPr bwMode="auto">
          <a:xfrm>
            <a:off x="379413" y="-584200"/>
            <a:ext cx="116744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взаимодействия 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ОУ </a:t>
            </a: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МБУ «ЦППМСП» г. Перми по коррекции и реабилитации несовершеннолетних (семей) с высоким уровнем риска</a:t>
            </a:r>
            <a:r>
              <a:rPr lang="ru-RU" alt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92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231688" cy="1320800"/>
          </a:xfrm>
        </p:spPr>
        <p:txBody>
          <a:bodyPr/>
          <a:lstStyle/>
          <a:p>
            <a:pPr algn="ctr"/>
            <a:r>
              <a:rPr lang="ru-RU" alt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взаимодействия ДОУ и МБУ «ЦППМСП» г. Перми при самостоятельном обращении родителей (законных представителей)</a:t>
            </a:r>
            <a:endParaRPr lang="ru-RU" altLang="ru-RU" sz="2400" dirty="0" smtClean="0">
              <a:solidFill>
                <a:srgbClr val="002060"/>
              </a:solidFill>
            </a:endParaRPr>
          </a:p>
        </p:txBody>
      </p:sp>
      <p:pic>
        <p:nvPicPr>
          <p:cNvPr id="49155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44" y="944005"/>
            <a:ext cx="9415892" cy="6017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Прямая со стрелкой 2"/>
          <p:cNvCxnSpPr/>
          <p:nvPr/>
        </p:nvCxnSpPr>
        <p:spPr>
          <a:xfrm>
            <a:off x="6207125" y="3427413"/>
            <a:ext cx="0" cy="396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47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150" y="246063"/>
            <a:ext cx="11023600" cy="687387"/>
          </a:xfrm>
        </p:spPr>
        <p:txBody>
          <a:bodyPr>
            <a:normAutofit fontScale="90000"/>
          </a:bodyPr>
          <a:lstStyle/>
          <a:p>
            <a:pPr lvl="1">
              <a:lnSpc>
                <a:spcPct val="90000"/>
              </a:lnSpc>
              <a:defRPr/>
            </a:pPr>
            <a:r>
              <a:rPr lang="ru-RU" alt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altLang="ru-RU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КДНиЗП</a:t>
            </a:r>
            <a:r>
              <a:rPr lang="ru-RU" alt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Пермского края от 15.08.2018г. № 15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«Об утверждении Порядка работы субъектов системы профилактики безнадзорности и правонарушений несовершеннолетних по раннему выявлению фактов детского и семейного неблагополучия и организации индивидуальной профилактической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работы….»</a:t>
            </a:r>
            <a:b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42081" y="685886"/>
            <a:ext cx="10809287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работы субъектов системы профилактики безнадзорности и правонарушений несовершеннолетних по раннему выявлению фактов детского и семейного неблагополучия и организации индивидуальной профилактической работы 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870" y="1792502"/>
            <a:ext cx="5513387" cy="86179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45" name="TextBox 5"/>
          <p:cNvSpPr txBox="1">
            <a:spLocks noChangeArrowheads="1"/>
          </p:cNvSpPr>
          <p:nvPr/>
        </p:nvSpPr>
        <p:spPr bwMode="auto">
          <a:xfrm>
            <a:off x="52388" y="1775678"/>
            <a:ext cx="550862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Раннее выявление детского и семейного неблагополучия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индикаторов </a:t>
            </a:r>
            <a: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проведения индивидуальной профилактической работы</a:t>
            </a:r>
            <a:endParaRPr lang="ru-RU" alt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8745" y="2865588"/>
            <a:ext cx="5513387" cy="107632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47" name="TextBox 8"/>
          <p:cNvSpPr txBox="1">
            <a:spLocks noChangeArrowheads="1"/>
          </p:cNvSpPr>
          <p:nvPr/>
        </p:nvSpPr>
        <p:spPr bwMode="auto">
          <a:xfrm>
            <a:off x="6704934" y="1788123"/>
            <a:ext cx="3587750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3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сообщение о выявленных фактах неблагополучия в районную </a:t>
            </a:r>
            <a:r>
              <a:rPr lang="ru-RU" altLang="ru-RU" sz="13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КДНиЗП</a:t>
            </a:r>
            <a:r>
              <a:rPr lang="ru-RU" altLang="ru-RU" sz="13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(в течении 1 дня по телефону)</a:t>
            </a:r>
            <a:endParaRPr lang="ru-RU" altLang="ru-RU" sz="13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8" name="TextBox 9"/>
          <p:cNvSpPr txBox="1">
            <a:spLocks noChangeArrowheads="1"/>
          </p:cNvSpPr>
          <p:nvPr/>
        </p:nvSpPr>
        <p:spPr bwMode="auto">
          <a:xfrm>
            <a:off x="142876" y="2844393"/>
            <a:ext cx="5357812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на учет 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Совета профилактики и приказ руководителя ОУ)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(родители присутствуют или им направляют копию приказа о постановке на учет в 3-х </a:t>
            </a:r>
            <a:r>
              <a:rPr lang="ru-RU" altLang="ru-RU" sz="1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дневный</a:t>
            </a:r>
            <a:r>
              <a:rPr lang="ru-RU" altLang="ru-RU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срок)</a:t>
            </a: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6623050" y="1770062"/>
            <a:ext cx="3878263" cy="753031"/>
          </a:xfrm>
          <a:prstGeom prst="flowChartAlternateProcess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6675438" y="4973638"/>
            <a:ext cx="3825875" cy="649287"/>
          </a:xfrm>
          <a:prstGeom prst="flowChartAlternateProcess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51" name="TextBox 13"/>
          <p:cNvSpPr txBox="1">
            <a:spLocks noChangeArrowheads="1"/>
          </p:cNvSpPr>
          <p:nvPr/>
        </p:nvSpPr>
        <p:spPr bwMode="auto">
          <a:xfrm>
            <a:off x="6724650" y="2798763"/>
            <a:ext cx="3948113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3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руководителя о постановке на учет и назначении куратора ИПК семьи несовершеннолетнего, ответственного за разработку и сопровождение ИПК, ведение и хранение личного дела семьи группы риска</a:t>
            </a:r>
          </a:p>
        </p:txBody>
      </p:sp>
      <p:sp>
        <p:nvSpPr>
          <p:cNvPr id="15" name="Стрелка вправо 14"/>
          <p:cNvSpPr/>
          <p:nvPr/>
        </p:nvSpPr>
        <p:spPr>
          <a:xfrm>
            <a:off x="5785105" y="2018592"/>
            <a:ext cx="711200" cy="3041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5772933" y="3239294"/>
            <a:ext cx="773112" cy="272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54" name="TextBox 16"/>
          <p:cNvSpPr txBox="1">
            <a:spLocks noChangeArrowheads="1"/>
          </p:cNvSpPr>
          <p:nvPr/>
        </p:nvSpPr>
        <p:spPr bwMode="auto">
          <a:xfrm>
            <a:off x="119063" y="4301504"/>
            <a:ext cx="555228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Сбор информации о семье несовершеннолетнего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87583" y="1572910"/>
            <a:ext cx="185779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течении 2-х рабочих дней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270500" y="2617788"/>
            <a:ext cx="194627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срок не более 14 дней </a:t>
            </a:r>
            <a:r>
              <a:rPr lang="ru-RU" sz="1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момента выявления</a:t>
            </a:r>
            <a:endParaRPr lang="ru-RU" sz="1200" b="1" i="1" dirty="0">
              <a:solidFill>
                <a:srgbClr val="C00000"/>
              </a:solidFill>
            </a:endParaRPr>
          </a:p>
        </p:txBody>
      </p:sp>
      <p:sp>
        <p:nvSpPr>
          <p:cNvPr id="10257" name="TextBox 19"/>
          <p:cNvSpPr txBox="1">
            <a:spLocks noChangeArrowheads="1"/>
          </p:cNvSpPr>
          <p:nvPr/>
        </p:nvSpPr>
        <p:spPr bwMode="auto">
          <a:xfrm>
            <a:off x="250825" y="5080000"/>
            <a:ext cx="53713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ИПК</a:t>
            </a:r>
          </a:p>
        </p:txBody>
      </p:sp>
      <p:sp>
        <p:nvSpPr>
          <p:cNvPr id="10258" name="TextBox 20"/>
          <p:cNvSpPr txBox="1">
            <a:spLocks noChangeArrowheads="1"/>
          </p:cNvSpPr>
          <p:nvPr/>
        </p:nvSpPr>
        <p:spPr bwMode="auto">
          <a:xfrm>
            <a:off x="250826" y="5764214"/>
            <a:ext cx="53554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ИПК</a:t>
            </a:r>
          </a:p>
        </p:txBody>
      </p:sp>
      <p:sp>
        <p:nvSpPr>
          <p:cNvPr id="10259" name="TextBox 21"/>
          <p:cNvSpPr txBox="1">
            <a:spLocks noChangeArrowheads="1"/>
          </p:cNvSpPr>
          <p:nvPr/>
        </p:nvSpPr>
        <p:spPr bwMode="auto">
          <a:xfrm>
            <a:off x="565150" y="6319838"/>
            <a:ext cx="47005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Снятие с учета семьи несовершеннолетнего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08745" y="4184650"/>
            <a:ext cx="5532437" cy="62388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12713" y="5049838"/>
            <a:ext cx="5532437" cy="42386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19063" y="5708650"/>
            <a:ext cx="5526087" cy="42545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112713" y="6332538"/>
            <a:ext cx="5532437" cy="42545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5763408" y="4280201"/>
            <a:ext cx="792163" cy="2941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5799138" y="5178641"/>
            <a:ext cx="792162" cy="2950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5776913" y="5855129"/>
            <a:ext cx="803275" cy="2765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>
            <a:off x="5799138" y="6392562"/>
            <a:ext cx="776287" cy="2670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5337228" y="3787776"/>
            <a:ext cx="1708150" cy="43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1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срок не более 7 дней </a:t>
            </a:r>
            <a:r>
              <a:rPr lang="ru-RU" sz="11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момента постановки </a:t>
            </a:r>
            <a:endParaRPr lang="ru-RU" sz="1100" b="1" i="1" dirty="0">
              <a:solidFill>
                <a:srgbClr val="C00000"/>
              </a:solidFill>
            </a:endParaRPr>
          </a:p>
        </p:txBody>
      </p:sp>
      <p:sp>
        <p:nvSpPr>
          <p:cNvPr id="10269" name="TextBox 31"/>
          <p:cNvSpPr txBox="1">
            <a:spLocks noChangeArrowheads="1"/>
          </p:cNvSpPr>
          <p:nvPr/>
        </p:nvSpPr>
        <p:spPr bwMode="auto">
          <a:xfrm>
            <a:off x="6724650" y="4017660"/>
            <a:ext cx="382192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Куратор осуществляет выход в семью: </a:t>
            </a:r>
            <a:r>
              <a:rPr lang="ru-RU" altLang="ru-RU" sz="1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заполняет характеристику семьи, лист регистрации посещения </a:t>
            </a:r>
            <a:r>
              <a:rPr lang="ru-RU" altLang="ru-RU" sz="9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 раза в месяц на семью н/л </a:t>
            </a:r>
            <a:r>
              <a:rPr lang="ru-RU" altLang="ru-RU" sz="9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altLang="ru-RU" sz="9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10 лет)</a:t>
            </a:r>
            <a:endParaRPr lang="ru-RU" altLang="ru-RU" sz="9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Блок-схема: альтернативный процесс 32"/>
          <p:cNvSpPr/>
          <p:nvPr/>
        </p:nvSpPr>
        <p:spPr>
          <a:xfrm>
            <a:off x="6611938" y="4071938"/>
            <a:ext cx="3889375" cy="768350"/>
          </a:xfrm>
          <a:prstGeom prst="flowChartAlternateProcess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5337228" y="4748427"/>
            <a:ext cx="1751012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1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срок не более 7 дней </a:t>
            </a:r>
            <a:r>
              <a:rPr lang="ru-RU" sz="11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момента постановки </a:t>
            </a:r>
            <a:endParaRPr lang="ru-RU" sz="1100" b="1" i="1" dirty="0">
              <a:solidFill>
                <a:srgbClr val="C00000"/>
              </a:solidFill>
            </a:endParaRPr>
          </a:p>
        </p:txBody>
      </p:sp>
      <p:sp>
        <p:nvSpPr>
          <p:cNvPr id="38" name="Блок-схема: альтернативный процесс 37"/>
          <p:cNvSpPr/>
          <p:nvPr/>
        </p:nvSpPr>
        <p:spPr>
          <a:xfrm>
            <a:off x="6623050" y="2835275"/>
            <a:ext cx="3881438" cy="1098550"/>
          </a:xfrm>
          <a:prstGeom prst="flowChartAlternateProcess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9" name="Блок-схема: альтернативный процесс 38"/>
          <p:cNvSpPr/>
          <p:nvPr/>
        </p:nvSpPr>
        <p:spPr>
          <a:xfrm>
            <a:off x="6675438" y="5765800"/>
            <a:ext cx="3825875" cy="465138"/>
          </a:xfrm>
          <a:prstGeom prst="flowChartAlternateProcess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Куратор осуществляет анализ решения проблем, эффективности мероприятий</a:t>
            </a:r>
          </a:p>
        </p:txBody>
      </p:sp>
      <p:sp>
        <p:nvSpPr>
          <p:cNvPr id="40" name="Блок-схема: альтернативный процесс 39"/>
          <p:cNvSpPr/>
          <p:nvPr/>
        </p:nvSpPr>
        <p:spPr>
          <a:xfrm>
            <a:off x="6654800" y="6332538"/>
            <a:ext cx="3846513" cy="525462"/>
          </a:xfrm>
          <a:prstGeom prst="flowChartAlternateProcess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прекращения индивидуальной работы (критерии снятия</a:t>
            </a:r>
            <a:r>
              <a:rPr lang="ru-RU" sz="1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ctr">
              <a:defRPr/>
            </a:pPr>
            <a:r>
              <a:rPr lang="ru-RU" sz="1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консилиума. Приказ о снятии с учета.</a:t>
            </a:r>
            <a:endParaRPr lang="ru-RU" sz="1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72" name="TextBox 40"/>
          <p:cNvSpPr txBox="1">
            <a:spLocks noChangeArrowheads="1"/>
          </p:cNvSpPr>
          <p:nvPr/>
        </p:nvSpPr>
        <p:spPr bwMode="auto">
          <a:xfrm>
            <a:off x="6762750" y="4972050"/>
            <a:ext cx="3649663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defRPr/>
            </a:pPr>
            <a:r>
              <a:rPr lang="ru-RU" altLang="ru-RU" sz="115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Консилиум специалистов. </a:t>
            </a:r>
          </a:p>
          <a:p>
            <a:pPr>
              <a:defRPr/>
            </a:pPr>
            <a:r>
              <a:rPr lang="ru-RU" altLang="ru-RU" sz="115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реализации не более 12 мес. </a:t>
            </a:r>
          </a:p>
          <a:p>
            <a:pPr>
              <a:defRPr/>
            </a:pPr>
            <a:r>
              <a:rPr lang="ru-RU" altLang="ru-RU" sz="115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Предусмотреть даты корректировок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0855325" y="2998788"/>
            <a:ext cx="1336675" cy="523631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Тер. Управление </a:t>
            </a:r>
            <a:r>
              <a:rPr lang="ru-RU" sz="1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Минсоразвития</a:t>
            </a:r>
            <a:endParaRPr lang="ru-RU" sz="1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Стрелка вправо 40"/>
          <p:cNvSpPr/>
          <p:nvPr/>
        </p:nvSpPr>
        <p:spPr>
          <a:xfrm>
            <a:off x="10501313" y="3198813"/>
            <a:ext cx="363537" cy="231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0037933" y="2549312"/>
            <a:ext cx="18191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Копия приказа в срок не более 3 дней </a:t>
            </a:r>
            <a:r>
              <a:rPr lang="ru-RU" sz="1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приказа</a:t>
            </a:r>
            <a:endParaRPr lang="ru-RU" sz="1000" b="1" i="1" dirty="0">
              <a:solidFill>
                <a:srgbClr val="C00000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10855325" y="3860800"/>
            <a:ext cx="1336675" cy="602521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 признании семьи, нуждающейся в </a:t>
            </a:r>
            <a:r>
              <a:rPr lang="ru-RU" sz="1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соцобслуживании</a:t>
            </a:r>
            <a:endParaRPr lang="ru-RU" sz="1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Стрелка вправо 42"/>
          <p:cNvSpPr/>
          <p:nvPr/>
        </p:nvSpPr>
        <p:spPr>
          <a:xfrm>
            <a:off x="10502900" y="3200400"/>
            <a:ext cx="363538" cy="231775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5" name="Стрелка вправо 44"/>
          <p:cNvSpPr/>
          <p:nvPr/>
        </p:nvSpPr>
        <p:spPr>
          <a:xfrm rot="5400000">
            <a:off x="11381581" y="3578444"/>
            <a:ext cx="258762" cy="231775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10260894" y="3671672"/>
            <a:ext cx="11888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9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5 рабочих дней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10760075" y="1708150"/>
            <a:ext cx="1431925" cy="736600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информации о неблагополучии, принятие решения</a:t>
            </a:r>
          </a:p>
        </p:txBody>
      </p:sp>
      <p:sp>
        <p:nvSpPr>
          <p:cNvPr id="48" name="Стрелка вправо 47"/>
          <p:cNvSpPr/>
          <p:nvPr/>
        </p:nvSpPr>
        <p:spPr>
          <a:xfrm>
            <a:off x="10485438" y="1860550"/>
            <a:ext cx="363537" cy="231775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10691812" y="789781"/>
            <a:ext cx="1431925" cy="736600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5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Отобрание ребенка из семьи  </a:t>
            </a:r>
          </a:p>
          <a:p>
            <a:pPr algn="ctr">
              <a:defRPr/>
            </a:pPr>
            <a:r>
              <a:rPr lang="ru-RU" sz="1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выявление угрозы жизнью и здоровьем)</a:t>
            </a:r>
            <a:endParaRPr lang="ru-RU" sz="1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Стрелка вправо 49"/>
          <p:cNvSpPr/>
          <p:nvPr/>
        </p:nvSpPr>
        <p:spPr>
          <a:xfrm rot="16048980">
            <a:off x="11311916" y="1512727"/>
            <a:ext cx="191715" cy="225784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2" name="Стрелка вправо 51"/>
          <p:cNvSpPr/>
          <p:nvPr/>
        </p:nvSpPr>
        <p:spPr>
          <a:xfrm rot="5400000">
            <a:off x="11381613" y="4510087"/>
            <a:ext cx="258762" cy="231775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0831487" y="4756151"/>
            <a:ext cx="1366043" cy="605695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ИИПСУ </a:t>
            </a:r>
            <a:r>
              <a:rPr lang="ru-RU" sz="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 программа предоставления  социальных услуг</a:t>
            </a:r>
            <a:endParaRPr lang="ru-RU" sz="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Стрелка вправо 53"/>
          <p:cNvSpPr/>
          <p:nvPr/>
        </p:nvSpPr>
        <p:spPr>
          <a:xfrm rot="5400000">
            <a:off x="11394279" y="5421467"/>
            <a:ext cx="258762" cy="231775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10691813" y="5704621"/>
            <a:ext cx="1499406" cy="427098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Копия решения в учреждения, оказывающие социальное обслуживание</a:t>
            </a:r>
            <a:endParaRPr lang="ru-RU" sz="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Стрелка вправо 50"/>
          <p:cNvSpPr/>
          <p:nvPr/>
        </p:nvSpPr>
        <p:spPr>
          <a:xfrm>
            <a:off x="10501314" y="6461768"/>
            <a:ext cx="330174" cy="2670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10839047" y="6381719"/>
            <a:ext cx="1352172" cy="427098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Копия приказа всем субъектам, принимавшим участие в реализации ИПК</a:t>
            </a:r>
            <a:endParaRPr lang="ru-RU" sz="7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10049475" y="6135940"/>
            <a:ext cx="18191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Копия приказа в срок не более 3 дней </a:t>
            </a:r>
            <a:r>
              <a:rPr lang="ru-RU" sz="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приказа</a:t>
            </a:r>
            <a:endParaRPr lang="ru-RU" sz="8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12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Стрелка вправо 60"/>
          <p:cNvSpPr/>
          <p:nvPr/>
        </p:nvSpPr>
        <p:spPr>
          <a:xfrm>
            <a:off x="2021391" y="2986088"/>
            <a:ext cx="755147" cy="4161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182563"/>
            <a:ext cx="11812587" cy="61118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Раннее выявление детского и семейного неблагополучия</a:t>
            </a:r>
            <a:endParaRPr lang="ru-RU" sz="24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804791" y="1839039"/>
            <a:ext cx="780933" cy="1282225"/>
            <a:chOff x="2594" y="1709"/>
            <a:chExt cx="576" cy="964"/>
          </a:xfrm>
          <a:solidFill>
            <a:srgbClr val="002060"/>
          </a:solidFill>
        </p:grpSpPr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3009" y="1709"/>
              <a:ext cx="161" cy="499"/>
            </a:xfrm>
            <a:custGeom>
              <a:avLst/>
              <a:gdLst>
                <a:gd name="T0" fmla="*/ 4558 w 6132"/>
                <a:gd name="T1" fmla="*/ 3551 h 16980"/>
                <a:gd name="T2" fmla="*/ 4932 w 6132"/>
                <a:gd name="T3" fmla="*/ 3676 h 16980"/>
                <a:gd name="T4" fmla="*/ 5287 w 6132"/>
                <a:gd name="T5" fmla="*/ 3900 h 16980"/>
                <a:gd name="T6" fmla="*/ 5619 w 6132"/>
                <a:gd name="T7" fmla="*/ 4220 h 16980"/>
                <a:gd name="T8" fmla="*/ 5880 w 6132"/>
                <a:gd name="T9" fmla="*/ 4585 h 16980"/>
                <a:gd name="T10" fmla="*/ 6049 w 6132"/>
                <a:gd name="T11" fmla="*/ 4967 h 16980"/>
                <a:gd name="T12" fmla="*/ 6127 w 6132"/>
                <a:gd name="T13" fmla="*/ 5370 h 16980"/>
                <a:gd name="T14" fmla="*/ 6122 w 6132"/>
                <a:gd name="T15" fmla="*/ 9793 h 16980"/>
                <a:gd name="T16" fmla="*/ 6053 w 6132"/>
                <a:gd name="T17" fmla="*/ 10109 h 16980"/>
                <a:gd name="T18" fmla="*/ 5917 w 6132"/>
                <a:gd name="T19" fmla="*/ 10397 h 16980"/>
                <a:gd name="T20" fmla="*/ 5715 w 6132"/>
                <a:gd name="T21" fmla="*/ 10660 h 16980"/>
                <a:gd name="T22" fmla="*/ 5455 w 6132"/>
                <a:gd name="T23" fmla="*/ 10883 h 16980"/>
                <a:gd name="T24" fmla="*/ 5145 w 6132"/>
                <a:gd name="T25" fmla="*/ 11056 h 16980"/>
                <a:gd name="T26" fmla="*/ 4787 w 6132"/>
                <a:gd name="T27" fmla="*/ 11178 h 16980"/>
                <a:gd name="T28" fmla="*/ 1424 w 6132"/>
                <a:gd name="T29" fmla="*/ 11201 h 16980"/>
                <a:gd name="T30" fmla="*/ 1026 w 6132"/>
                <a:gd name="T31" fmla="*/ 11058 h 16980"/>
                <a:gd name="T32" fmla="*/ 719 w 6132"/>
                <a:gd name="T33" fmla="*/ 10901 h 16980"/>
                <a:gd name="T34" fmla="*/ 456 w 6132"/>
                <a:gd name="T35" fmla="*/ 10714 h 16980"/>
                <a:gd name="T36" fmla="*/ 247 w 6132"/>
                <a:gd name="T37" fmla="*/ 10503 h 16980"/>
                <a:gd name="T38" fmla="*/ 101 w 6132"/>
                <a:gd name="T39" fmla="*/ 10281 h 16980"/>
                <a:gd name="T40" fmla="*/ 19 w 6132"/>
                <a:gd name="T41" fmla="*/ 10047 h 16980"/>
                <a:gd name="T42" fmla="*/ 1 w 6132"/>
                <a:gd name="T43" fmla="*/ 5453 h 16980"/>
                <a:gd name="T44" fmla="*/ 57 w 6132"/>
                <a:gd name="T45" fmla="*/ 4978 h 16980"/>
                <a:gd name="T46" fmla="*/ 208 w 6132"/>
                <a:gd name="T47" fmla="*/ 4560 h 16980"/>
                <a:gd name="T48" fmla="*/ 453 w 6132"/>
                <a:gd name="T49" fmla="*/ 4201 h 16980"/>
                <a:gd name="T50" fmla="*/ 789 w 6132"/>
                <a:gd name="T51" fmla="*/ 3904 h 16980"/>
                <a:gd name="T52" fmla="*/ 1194 w 6132"/>
                <a:gd name="T53" fmla="*/ 3691 h 16980"/>
                <a:gd name="T54" fmla="*/ 1670 w 6132"/>
                <a:gd name="T55" fmla="*/ 3564 h 16980"/>
                <a:gd name="T56" fmla="*/ 2212 w 6132"/>
                <a:gd name="T57" fmla="*/ 3522 h 16980"/>
                <a:gd name="T58" fmla="*/ 2312 w 6132"/>
                <a:gd name="T59" fmla="*/ 3514 h 16980"/>
                <a:gd name="T60" fmla="*/ 2617 w 6132"/>
                <a:gd name="T61" fmla="*/ 3511 h 16980"/>
                <a:gd name="T62" fmla="*/ 2686 w 6132"/>
                <a:gd name="T63" fmla="*/ 3430 h 16980"/>
                <a:gd name="T64" fmla="*/ 2402 w 6132"/>
                <a:gd name="T65" fmla="*/ 3322 h 16980"/>
                <a:gd name="T66" fmla="*/ 2117 w 6132"/>
                <a:gd name="T67" fmla="*/ 3158 h 16980"/>
                <a:gd name="T68" fmla="*/ 1869 w 6132"/>
                <a:gd name="T69" fmla="*/ 2950 h 16980"/>
                <a:gd name="T70" fmla="*/ 1660 w 6132"/>
                <a:gd name="T71" fmla="*/ 2699 h 16980"/>
                <a:gd name="T72" fmla="*/ 1506 w 6132"/>
                <a:gd name="T73" fmla="*/ 2420 h 16980"/>
                <a:gd name="T74" fmla="*/ 1408 w 6132"/>
                <a:gd name="T75" fmla="*/ 2123 h 16980"/>
                <a:gd name="T76" fmla="*/ 1367 w 6132"/>
                <a:gd name="T77" fmla="*/ 1804 h 16980"/>
                <a:gd name="T78" fmla="*/ 1390 w 6132"/>
                <a:gd name="T79" fmla="*/ 1427 h 16980"/>
                <a:gd name="T80" fmla="*/ 1493 w 6132"/>
                <a:gd name="T81" fmla="*/ 1068 h 16980"/>
                <a:gd name="T82" fmla="*/ 1676 w 6132"/>
                <a:gd name="T83" fmla="*/ 742 h 16980"/>
                <a:gd name="T84" fmla="*/ 1940 w 6132"/>
                <a:gd name="T85" fmla="*/ 448 h 16980"/>
                <a:gd name="T86" fmla="*/ 2247 w 6132"/>
                <a:gd name="T87" fmla="*/ 219 h 16980"/>
                <a:gd name="T88" fmla="*/ 2588 w 6132"/>
                <a:gd name="T89" fmla="*/ 71 h 16980"/>
                <a:gd name="T90" fmla="*/ 2962 w 6132"/>
                <a:gd name="T91" fmla="*/ 4 h 16980"/>
                <a:gd name="T92" fmla="*/ 3356 w 6132"/>
                <a:gd name="T93" fmla="*/ 18 h 16980"/>
                <a:gd name="T94" fmla="*/ 3721 w 6132"/>
                <a:gd name="T95" fmla="*/ 111 h 16980"/>
                <a:gd name="T96" fmla="*/ 4053 w 6132"/>
                <a:gd name="T97" fmla="*/ 287 h 16980"/>
                <a:gd name="T98" fmla="*/ 4353 w 6132"/>
                <a:gd name="T99" fmla="*/ 542 h 16980"/>
                <a:gd name="T100" fmla="*/ 4588 w 6132"/>
                <a:gd name="T101" fmla="*/ 847 h 16980"/>
                <a:gd name="T102" fmla="*/ 4745 w 6132"/>
                <a:gd name="T103" fmla="*/ 1184 h 16980"/>
                <a:gd name="T104" fmla="*/ 4820 w 6132"/>
                <a:gd name="T105" fmla="*/ 1555 h 16980"/>
                <a:gd name="T106" fmla="*/ 4818 w 6132"/>
                <a:gd name="T107" fmla="*/ 1917 h 16980"/>
                <a:gd name="T108" fmla="*/ 4752 w 6132"/>
                <a:gd name="T109" fmla="*/ 2240 h 16980"/>
                <a:gd name="T110" fmla="*/ 4624 w 6132"/>
                <a:gd name="T111" fmla="*/ 2541 h 16980"/>
                <a:gd name="T112" fmla="*/ 4431 w 6132"/>
                <a:gd name="T113" fmla="*/ 2824 h 16980"/>
                <a:gd name="T114" fmla="*/ 4192 w 6132"/>
                <a:gd name="T115" fmla="*/ 3066 h 16980"/>
                <a:gd name="T116" fmla="*/ 3919 w 6132"/>
                <a:gd name="T117" fmla="*/ 3252 h 16980"/>
                <a:gd name="T118" fmla="*/ 3611 w 6132"/>
                <a:gd name="T119" fmla="*/ 3381 h 16980"/>
                <a:gd name="T120" fmla="*/ 3466 w 6132"/>
                <a:gd name="T121" fmla="*/ 3480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grpFill/>
            <a:ln w="19050" cap="rnd" cmpd="sng" algn="ctr">
              <a:solidFill>
                <a:srgbClr val="54A021">
                  <a:shade val="50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auto">
            <a:xfrm>
              <a:off x="2968" y="2174"/>
              <a:ext cx="161" cy="499"/>
            </a:xfrm>
            <a:custGeom>
              <a:avLst/>
              <a:gdLst>
                <a:gd name="T0" fmla="*/ 4558 w 6132"/>
                <a:gd name="T1" fmla="*/ 3551 h 16980"/>
                <a:gd name="T2" fmla="*/ 4932 w 6132"/>
                <a:gd name="T3" fmla="*/ 3676 h 16980"/>
                <a:gd name="T4" fmla="*/ 5287 w 6132"/>
                <a:gd name="T5" fmla="*/ 3900 h 16980"/>
                <a:gd name="T6" fmla="*/ 5619 w 6132"/>
                <a:gd name="T7" fmla="*/ 4220 h 16980"/>
                <a:gd name="T8" fmla="*/ 5880 w 6132"/>
                <a:gd name="T9" fmla="*/ 4585 h 16980"/>
                <a:gd name="T10" fmla="*/ 6049 w 6132"/>
                <a:gd name="T11" fmla="*/ 4967 h 16980"/>
                <a:gd name="T12" fmla="*/ 6127 w 6132"/>
                <a:gd name="T13" fmla="*/ 5370 h 16980"/>
                <a:gd name="T14" fmla="*/ 6122 w 6132"/>
                <a:gd name="T15" fmla="*/ 9793 h 16980"/>
                <a:gd name="T16" fmla="*/ 6053 w 6132"/>
                <a:gd name="T17" fmla="*/ 10109 h 16980"/>
                <a:gd name="T18" fmla="*/ 5917 w 6132"/>
                <a:gd name="T19" fmla="*/ 10397 h 16980"/>
                <a:gd name="T20" fmla="*/ 5715 w 6132"/>
                <a:gd name="T21" fmla="*/ 10660 h 16980"/>
                <a:gd name="T22" fmla="*/ 5455 w 6132"/>
                <a:gd name="T23" fmla="*/ 10883 h 16980"/>
                <a:gd name="T24" fmla="*/ 5145 w 6132"/>
                <a:gd name="T25" fmla="*/ 11056 h 16980"/>
                <a:gd name="T26" fmla="*/ 4787 w 6132"/>
                <a:gd name="T27" fmla="*/ 11178 h 16980"/>
                <a:gd name="T28" fmla="*/ 1424 w 6132"/>
                <a:gd name="T29" fmla="*/ 11201 h 16980"/>
                <a:gd name="T30" fmla="*/ 1026 w 6132"/>
                <a:gd name="T31" fmla="*/ 11058 h 16980"/>
                <a:gd name="T32" fmla="*/ 719 w 6132"/>
                <a:gd name="T33" fmla="*/ 10901 h 16980"/>
                <a:gd name="T34" fmla="*/ 456 w 6132"/>
                <a:gd name="T35" fmla="*/ 10714 h 16980"/>
                <a:gd name="T36" fmla="*/ 247 w 6132"/>
                <a:gd name="T37" fmla="*/ 10503 h 16980"/>
                <a:gd name="T38" fmla="*/ 101 w 6132"/>
                <a:gd name="T39" fmla="*/ 10281 h 16980"/>
                <a:gd name="T40" fmla="*/ 19 w 6132"/>
                <a:gd name="T41" fmla="*/ 10047 h 16980"/>
                <a:gd name="T42" fmla="*/ 1 w 6132"/>
                <a:gd name="T43" fmla="*/ 5453 h 16980"/>
                <a:gd name="T44" fmla="*/ 57 w 6132"/>
                <a:gd name="T45" fmla="*/ 4978 h 16980"/>
                <a:gd name="T46" fmla="*/ 208 w 6132"/>
                <a:gd name="T47" fmla="*/ 4560 h 16980"/>
                <a:gd name="T48" fmla="*/ 453 w 6132"/>
                <a:gd name="T49" fmla="*/ 4201 h 16980"/>
                <a:gd name="T50" fmla="*/ 789 w 6132"/>
                <a:gd name="T51" fmla="*/ 3904 h 16980"/>
                <a:gd name="T52" fmla="*/ 1194 w 6132"/>
                <a:gd name="T53" fmla="*/ 3691 h 16980"/>
                <a:gd name="T54" fmla="*/ 1670 w 6132"/>
                <a:gd name="T55" fmla="*/ 3564 h 16980"/>
                <a:gd name="T56" fmla="*/ 2212 w 6132"/>
                <a:gd name="T57" fmla="*/ 3522 h 16980"/>
                <a:gd name="T58" fmla="*/ 2312 w 6132"/>
                <a:gd name="T59" fmla="*/ 3514 h 16980"/>
                <a:gd name="T60" fmla="*/ 2617 w 6132"/>
                <a:gd name="T61" fmla="*/ 3511 h 16980"/>
                <a:gd name="T62" fmla="*/ 2686 w 6132"/>
                <a:gd name="T63" fmla="*/ 3430 h 16980"/>
                <a:gd name="T64" fmla="*/ 2402 w 6132"/>
                <a:gd name="T65" fmla="*/ 3322 h 16980"/>
                <a:gd name="T66" fmla="*/ 2117 w 6132"/>
                <a:gd name="T67" fmla="*/ 3158 h 16980"/>
                <a:gd name="T68" fmla="*/ 1869 w 6132"/>
                <a:gd name="T69" fmla="*/ 2950 h 16980"/>
                <a:gd name="T70" fmla="*/ 1660 w 6132"/>
                <a:gd name="T71" fmla="*/ 2699 h 16980"/>
                <a:gd name="T72" fmla="*/ 1506 w 6132"/>
                <a:gd name="T73" fmla="*/ 2420 h 16980"/>
                <a:gd name="T74" fmla="*/ 1408 w 6132"/>
                <a:gd name="T75" fmla="*/ 2123 h 16980"/>
                <a:gd name="T76" fmla="*/ 1367 w 6132"/>
                <a:gd name="T77" fmla="*/ 1804 h 16980"/>
                <a:gd name="T78" fmla="*/ 1390 w 6132"/>
                <a:gd name="T79" fmla="*/ 1427 h 16980"/>
                <a:gd name="T80" fmla="*/ 1493 w 6132"/>
                <a:gd name="T81" fmla="*/ 1068 h 16980"/>
                <a:gd name="T82" fmla="*/ 1676 w 6132"/>
                <a:gd name="T83" fmla="*/ 742 h 16980"/>
                <a:gd name="T84" fmla="*/ 1940 w 6132"/>
                <a:gd name="T85" fmla="*/ 448 h 16980"/>
                <a:gd name="T86" fmla="*/ 2247 w 6132"/>
                <a:gd name="T87" fmla="*/ 219 h 16980"/>
                <a:gd name="T88" fmla="*/ 2588 w 6132"/>
                <a:gd name="T89" fmla="*/ 71 h 16980"/>
                <a:gd name="T90" fmla="*/ 2962 w 6132"/>
                <a:gd name="T91" fmla="*/ 4 h 16980"/>
                <a:gd name="T92" fmla="*/ 3356 w 6132"/>
                <a:gd name="T93" fmla="*/ 18 h 16980"/>
                <a:gd name="T94" fmla="*/ 3721 w 6132"/>
                <a:gd name="T95" fmla="*/ 111 h 16980"/>
                <a:gd name="T96" fmla="*/ 4053 w 6132"/>
                <a:gd name="T97" fmla="*/ 287 h 16980"/>
                <a:gd name="T98" fmla="*/ 4353 w 6132"/>
                <a:gd name="T99" fmla="*/ 542 h 16980"/>
                <a:gd name="T100" fmla="*/ 4588 w 6132"/>
                <a:gd name="T101" fmla="*/ 847 h 16980"/>
                <a:gd name="T102" fmla="*/ 4745 w 6132"/>
                <a:gd name="T103" fmla="*/ 1184 h 16980"/>
                <a:gd name="T104" fmla="*/ 4820 w 6132"/>
                <a:gd name="T105" fmla="*/ 1555 h 16980"/>
                <a:gd name="T106" fmla="*/ 4818 w 6132"/>
                <a:gd name="T107" fmla="*/ 1917 h 16980"/>
                <a:gd name="T108" fmla="*/ 4752 w 6132"/>
                <a:gd name="T109" fmla="*/ 2240 h 16980"/>
                <a:gd name="T110" fmla="*/ 4624 w 6132"/>
                <a:gd name="T111" fmla="*/ 2541 h 16980"/>
                <a:gd name="T112" fmla="*/ 4431 w 6132"/>
                <a:gd name="T113" fmla="*/ 2824 h 16980"/>
                <a:gd name="T114" fmla="*/ 4192 w 6132"/>
                <a:gd name="T115" fmla="*/ 3066 h 16980"/>
                <a:gd name="T116" fmla="*/ 3919 w 6132"/>
                <a:gd name="T117" fmla="*/ 3252 h 16980"/>
                <a:gd name="T118" fmla="*/ 3611 w 6132"/>
                <a:gd name="T119" fmla="*/ 3381 h 16980"/>
                <a:gd name="T120" fmla="*/ 3466 w 6132"/>
                <a:gd name="T121" fmla="*/ 3480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grpFill/>
            <a:ln w="19050" cap="rnd" cmpd="sng" algn="ctr">
              <a:solidFill>
                <a:srgbClr val="54A021">
                  <a:shade val="50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2832" y="1731"/>
              <a:ext cx="161" cy="499"/>
            </a:xfrm>
            <a:custGeom>
              <a:avLst/>
              <a:gdLst>
                <a:gd name="T0" fmla="*/ 4558 w 6132"/>
                <a:gd name="T1" fmla="*/ 3551 h 16980"/>
                <a:gd name="T2" fmla="*/ 4932 w 6132"/>
                <a:gd name="T3" fmla="*/ 3676 h 16980"/>
                <a:gd name="T4" fmla="*/ 5287 w 6132"/>
                <a:gd name="T5" fmla="*/ 3900 h 16980"/>
                <a:gd name="T6" fmla="*/ 5619 w 6132"/>
                <a:gd name="T7" fmla="*/ 4220 h 16980"/>
                <a:gd name="T8" fmla="*/ 5880 w 6132"/>
                <a:gd name="T9" fmla="*/ 4585 h 16980"/>
                <a:gd name="T10" fmla="*/ 6049 w 6132"/>
                <a:gd name="T11" fmla="*/ 4967 h 16980"/>
                <a:gd name="T12" fmla="*/ 6127 w 6132"/>
                <a:gd name="T13" fmla="*/ 5370 h 16980"/>
                <a:gd name="T14" fmla="*/ 6122 w 6132"/>
                <a:gd name="T15" fmla="*/ 9793 h 16980"/>
                <a:gd name="T16" fmla="*/ 6053 w 6132"/>
                <a:gd name="T17" fmla="*/ 10109 h 16980"/>
                <a:gd name="T18" fmla="*/ 5917 w 6132"/>
                <a:gd name="T19" fmla="*/ 10397 h 16980"/>
                <a:gd name="T20" fmla="*/ 5715 w 6132"/>
                <a:gd name="T21" fmla="*/ 10660 h 16980"/>
                <a:gd name="T22" fmla="*/ 5455 w 6132"/>
                <a:gd name="T23" fmla="*/ 10883 h 16980"/>
                <a:gd name="T24" fmla="*/ 5145 w 6132"/>
                <a:gd name="T25" fmla="*/ 11056 h 16980"/>
                <a:gd name="T26" fmla="*/ 4787 w 6132"/>
                <a:gd name="T27" fmla="*/ 11178 h 16980"/>
                <a:gd name="T28" fmla="*/ 1424 w 6132"/>
                <a:gd name="T29" fmla="*/ 11201 h 16980"/>
                <a:gd name="T30" fmla="*/ 1026 w 6132"/>
                <a:gd name="T31" fmla="*/ 11058 h 16980"/>
                <a:gd name="T32" fmla="*/ 719 w 6132"/>
                <a:gd name="T33" fmla="*/ 10901 h 16980"/>
                <a:gd name="T34" fmla="*/ 456 w 6132"/>
                <a:gd name="T35" fmla="*/ 10714 h 16980"/>
                <a:gd name="T36" fmla="*/ 247 w 6132"/>
                <a:gd name="T37" fmla="*/ 10503 h 16980"/>
                <a:gd name="T38" fmla="*/ 101 w 6132"/>
                <a:gd name="T39" fmla="*/ 10281 h 16980"/>
                <a:gd name="T40" fmla="*/ 19 w 6132"/>
                <a:gd name="T41" fmla="*/ 10047 h 16980"/>
                <a:gd name="T42" fmla="*/ 1 w 6132"/>
                <a:gd name="T43" fmla="*/ 5453 h 16980"/>
                <a:gd name="T44" fmla="*/ 57 w 6132"/>
                <a:gd name="T45" fmla="*/ 4978 h 16980"/>
                <a:gd name="T46" fmla="*/ 208 w 6132"/>
                <a:gd name="T47" fmla="*/ 4560 h 16980"/>
                <a:gd name="T48" fmla="*/ 453 w 6132"/>
                <a:gd name="T49" fmla="*/ 4201 h 16980"/>
                <a:gd name="T50" fmla="*/ 789 w 6132"/>
                <a:gd name="T51" fmla="*/ 3904 h 16980"/>
                <a:gd name="T52" fmla="*/ 1194 w 6132"/>
                <a:gd name="T53" fmla="*/ 3691 h 16980"/>
                <a:gd name="T54" fmla="*/ 1670 w 6132"/>
                <a:gd name="T55" fmla="*/ 3564 h 16980"/>
                <a:gd name="T56" fmla="*/ 2212 w 6132"/>
                <a:gd name="T57" fmla="*/ 3522 h 16980"/>
                <a:gd name="T58" fmla="*/ 2312 w 6132"/>
                <a:gd name="T59" fmla="*/ 3514 h 16980"/>
                <a:gd name="T60" fmla="*/ 2617 w 6132"/>
                <a:gd name="T61" fmla="*/ 3511 h 16980"/>
                <a:gd name="T62" fmla="*/ 2686 w 6132"/>
                <a:gd name="T63" fmla="*/ 3430 h 16980"/>
                <a:gd name="T64" fmla="*/ 2402 w 6132"/>
                <a:gd name="T65" fmla="*/ 3322 h 16980"/>
                <a:gd name="T66" fmla="*/ 2117 w 6132"/>
                <a:gd name="T67" fmla="*/ 3158 h 16980"/>
                <a:gd name="T68" fmla="*/ 1869 w 6132"/>
                <a:gd name="T69" fmla="*/ 2950 h 16980"/>
                <a:gd name="T70" fmla="*/ 1660 w 6132"/>
                <a:gd name="T71" fmla="*/ 2699 h 16980"/>
                <a:gd name="T72" fmla="*/ 1506 w 6132"/>
                <a:gd name="T73" fmla="*/ 2420 h 16980"/>
                <a:gd name="T74" fmla="*/ 1408 w 6132"/>
                <a:gd name="T75" fmla="*/ 2123 h 16980"/>
                <a:gd name="T76" fmla="*/ 1367 w 6132"/>
                <a:gd name="T77" fmla="*/ 1804 h 16980"/>
                <a:gd name="T78" fmla="*/ 1390 w 6132"/>
                <a:gd name="T79" fmla="*/ 1427 h 16980"/>
                <a:gd name="T80" fmla="*/ 1493 w 6132"/>
                <a:gd name="T81" fmla="*/ 1068 h 16980"/>
                <a:gd name="T82" fmla="*/ 1676 w 6132"/>
                <a:gd name="T83" fmla="*/ 742 h 16980"/>
                <a:gd name="T84" fmla="*/ 1940 w 6132"/>
                <a:gd name="T85" fmla="*/ 448 h 16980"/>
                <a:gd name="T86" fmla="*/ 2247 w 6132"/>
                <a:gd name="T87" fmla="*/ 219 h 16980"/>
                <a:gd name="T88" fmla="*/ 2588 w 6132"/>
                <a:gd name="T89" fmla="*/ 71 h 16980"/>
                <a:gd name="T90" fmla="*/ 2962 w 6132"/>
                <a:gd name="T91" fmla="*/ 4 h 16980"/>
                <a:gd name="T92" fmla="*/ 3356 w 6132"/>
                <a:gd name="T93" fmla="*/ 18 h 16980"/>
                <a:gd name="T94" fmla="*/ 3721 w 6132"/>
                <a:gd name="T95" fmla="*/ 111 h 16980"/>
                <a:gd name="T96" fmla="*/ 4053 w 6132"/>
                <a:gd name="T97" fmla="*/ 287 h 16980"/>
                <a:gd name="T98" fmla="*/ 4353 w 6132"/>
                <a:gd name="T99" fmla="*/ 542 h 16980"/>
                <a:gd name="T100" fmla="*/ 4588 w 6132"/>
                <a:gd name="T101" fmla="*/ 847 h 16980"/>
                <a:gd name="T102" fmla="*/ 4745 w 6132"/>
                <a:gd name="T103" fmla="*/ 1184 h 16980"/>
                <a:gd name="T104" fmla="*/ 4820 w 6132"/>
                <a:gd name="T105" fmla="*/ 1555 h 16980"/>
                <a:gd name="T106" fmla="*/ 4818 w 6132"/>
                <a:gd name="T107" fmla="*/ 1917 h 16980"/>
                <a:gd name="T108" fmla="*/ 4752 w 6132"/>
                <a:gd name="T109" fmla="*/ 2240 h 16980"/>
                <a:gd name="T110" fmla="*/ 4624 w 6132"/>
                <a:gd name="T111" fmla="*/ 2541 h 16980"/>
                <a:gd name="T112" fmla="*/ 4431 w 6132"/>
                <a:gd name="T113" fmla="*/ 2824 h 16980"/>
                <a:gd name="T114" fmla="*/ 4192 w 6132"/>
                <a:gd name="T115" fmla="*/ 3066 h 16980"/>
                <a:gd name="T116" fmla="*/ 3919 w 6132"/>
                <a:gd name="T117" fmla="*/ 3252 h 16980"/>
                <a:gd name="T118" fmla="*/ 3611 w 6132"/>
                <a:gd name="T119" fmla="*/ 3381 h 16980"/>
                <a:gd name="T120" fmla="*/ 3466 w 6132"/>
                <a:gd name="T121" fmla="*/ 3480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grpFill/>
            <a:ln w="19050" cap="rnd" cmpd="sng" algn="ctr">
              <a:solidFill>
                <a:srgbClr val="54A021">
                  <a:shade val="50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15" name="Freeform 17"/>
            <p:cNvSpPr>
              <a:spLocks/>
            </p:cNvSpPr>
            <p:nvPr/>
          </p:nvSpPr>
          <p:spPr bwMode="auto">
            <a:xfrm>
              <a:off x="2784" y="2168"/>
              <a:ext cx="161" cy="499"/>
            </a:xfrm>
            <a:custGeom>
              <a:avLst/>
              <a:gdLst>
                <a:gd name="T0" fmla="*/ 4558 w 6132"/>
                <a:gd name="T1" fmla="*/ 3551 h 16980"/>
                <a:gd name="T2" fmla="*/ 4932 w 6132"/>
                <a:gd name="T3" fmla="*/ 3676 h 16980"/>
                <a:gd name="T4" fmla="*/ 5287 w 6132"/>
                <a:gd name="T5" fmla="*/ 3900 h 16980"/>
                <a:gd name="T6" fmla="*/ 5619 w 6132"/>
                <a:gd name="T7" fmla="*/ 4220 h 16980"/>
                <a:gd name="T8" fmla="*/ 5880 w 6132"/>
                <a:gd name="T9" fmla="*/ 4585 h 16980"/>
                <a:gd name="T10" fmla="*/ 6049 w 6132"/>
                <a:gd name="T11" fmla="*/ 4967 h 16980"/>
                <a:gd name="T12" fmla="*/ 6127 w 6132"/>
                <a:gd name="T13" fmla="*/ 5370 h 16980"/>
                <a:gd name="T14" fmla="*/ 6122 w 6132"/>
                <a:gd name="T15" fmla="*/ 9793 h 16980"/>
                <a:gd name="T16" fmla="*/ 6053 w 6132"/>
                <a:gd name="T17" fmla="*/ 10109 h 16980"/>
                <a:gd name="T18" fmla="*/ 5917 w 6132"/>
                <a:gd name="T19" fmla="*/ 10397 h 16980"/>
                <a:gd name="T20" fmla="*/ 5715 w 6132"/>
                <a:gd name="T21" fmla="*/ 10660 h 16980"/>
                <a:gd name="T22" fmla="*/ 5455 w 6132"/>
                <a:gd name="T23" fmla="*/ 10883 h 16980"/>
                <a:gd name="T24" fmla="*/ 5145 w 6132"/>
                <a:gd name="T25" fmla="*/ 11056 h 16980"/>
                <a:gd name="T26" fmla="*/ 4787 w 6132"/>
                <a:gd name="T27" fmla="*/ 11178 h 16980"/>
                <a:gd name="T28" fmla="*/ 1424 w 6132"/>
                <a:gd name="T29" fmla="*/ 11201 h 16980"/>
                <a:gd name="T30" fmla="*/ 1026 w 6132"/>
                <a:gd name="T31" fmla="*/ 11058 h 16980"/>
                <a:gd name="T32" fmla="*/ 719 w 6132"/>
                <a:gd name="T33" fmla="*/ 10901 h 16980"/>
                <a:gd name="T34" fmla="*/ 456 w 6132"/>
                <a:gd name="T35" fmla="*/ 10714 h 16980"/>
                <a:gd name="T36" fmla="*/ 247 w 6132"/>
                <a:gd name="T37" fmla="*/ 10503 h 16980"/>
                <a:gd name="T38" fmla="*/ 101 w 6132"/>
                <a:gd name="T39" fmla="*/ 10281 h 16980"/>
                <a:gd name="T40" fmla="*/ 19 w 6132"/>
                <a:gd name="T41" fmla="*/ 10047 h 16980"/>
                <a:gd name="T42" fmla="*/ 1 w 6132"/>
                <a:gd name="T43" fmla="*/ 5453 h 16980"/>
                <a:gd name="T44" fmla="*/ 57 w 6132"/>
                <a:gd name="T45" fmla="*/ 4978 h 16980"/>
                <a:gd name="T46" fmla="*/ 208 w 6132"/>
                <a:gd name="T47" fmla="*/ 4560 h 16980"/>
                <a:gd name="T48" fmla="*/ 453 w 6132"/>
                <a:gd name="T49" fmla="*/ 4201 h 16980"/>
                <a:gd name="T50" fmla="*/ 789 w 6132"/>
                <a:gd name="T51" fmla="*/ 3904 h 16980"/>
                <a:gd name="T52" fmla="*/ 1194 w 6132"/>
                <a:gd name="T53" fmla="*/ 3691 h 16980"/>
                <a:gd name="T54" fmla="*/ 1670 w 6132"/>
                <a:gd name="T55" fmla="*/ 3564 h 16980"/>
                <a:gd name="T56" fmla="*/ 2212 w 6132"/>
                <a:gd name="T57" fmla="*/ 3522 h 16980"/>
                <a:gd name="T58" fmla="*/ 2312 w 6132"/>
                <a:gd name="T59" fmla="*/ 3514 h 16980"/>
                <a:gd name="T60" fmla="*/ 2617 w 6132"/>
                <a:gd name="T61" fmla="*/ 3511 h 16980"/>
                <a:gd name="T62" fmla="*/ 2686 w 6132"/>
                <a:gd name="T63" fmla="*/ 3430 h 16980"/>
                <a:gd name="T64" fmla="*/ 2402 w 6132"/>
                <a:gd name="T65" fmla="*/ 3322 h 16980"/>
                <a:gd name="T66" fmla="*/ 2117 w 6132"/>
                <a:gd name="T67" fmla="*/ 3158 h 16980"/>
                <a:gd name="T68" fmla="*/ 1869 w 6132"/>
                <a:gd name="T69" fmla="*/ 2950 h 16980"/>
                <a:gd name="T70" fmla="*/ 1660 w 6132"/>
                <a:gd name="T71" fmla="*/ 2699 h 16980"/>
                <a:gd name="T72" fmla="*/ 1506 w 6132"/>
                <a:gd name="T73" fmla="*/ 2420 h 16980"/>
                <a:gd name="T74" fmla="*/ 1408 w 6132"/>
                <a:gd name="T75" fmla="*/ 2123 h 16980"/>
                <a:gd name="T76" fmla="*/ 1367 w 6132"/>
                <a:gd name="T77" fmla="*/ 1804 h 16980"/>
                <a:gd name="T78" fmla="*/ 1390 w 6132"/>
                <a:gd name="T79" fmla="*/ 1427 h 16980"/>
                <a:gd name="T80" fmla="*/ 1493 w 6132"/>
                <a:gd name="T81" fmla="*/ 1068 h 16980"/>
                <a:gd name="T82" fmla="*/ 1676 w 6132"/>
                <a:gd name="T83" fmla="*/ 742 h 16980"/>
                <a:gd name="T84" fmla="*/ 1940 w 6132"/>
                <a:gd name="T85" fmla="*/ 448 h 16980"/>
                <a:gd name="T86" fmla="*/ 2247 w 6132"/>
                <a:gd name="T87" fmla="*/ 219 h 16980"/>
                <a:gd name="T88" fmla="*/ 2588 w 6132"/>
                <a:gd name="T89" fmla="*/ 71 h 16980"/>
                <a:gd name="T90" fmla="*/ 2962 w 6132"/>
                <a:gd name="T91" fmla="*/ 4 h 16980"/>
                <a:gd name="T92" fmla="*/ 3356 w 6132"/>
                <a:gd name="T93" fmla="*/ 18 h 16980"/>
                <a:gd name="T94" fmla="*/ 3721 w 6132"/>
                <a:gd name="T95" fmla="*/ 111 h 16980"/>
                <a:gd name="T96" fmla="*/ 4053 w 6132"/>
                <a:gd name="T97" fmla="*/ 287 h 16980"/>
                <a:gd name="T98" fmla="*/ 4353 w 6132"/>
                <a:gd name="T99" fmla="*/ 542 h 16980"/>
                <a:gd name="T100" fmla="*/ 4588 w 6132"/>
                <a:gd name="T101" fmla="*/ 847 h 16980"/>
                <a:gd name="T102" fmla="*/ 4745 w 6132"/>
                <a:gd name="T103" fmla="*/ 1184 h 16980"/>
                <a:gd name="T104" fmla="*/ 4820 w 6132"/>
                <a:gd name="T105" fmla="*/ 1555 h 16980"/>
                <a:gd name="T106" fmla="*/ 4818 w 6132"/>
                <a:gd name="T107" fmla="*/ 1917 h 16980"/>
                <a:gd name="T108" fmla="*/ 4752 w 6132"/>
                <a:gd name="T109" fmla="*/ 2240 h 16980"/>
                <a:gd name="T110" fmla="*/ 4624 w 6132"/>
                <a:gd name="T111" fmla="*/ 2541 h 16980"/>
                <a:gd name="T112" fmla="*/ 4431 w 6132"/>
                <a:gd name="T113" fmla="*/ 2824 h 16980"/>
                <a:gd name="T114" fmla="*/ 4192 w 6132"/>
                <a:gd name="T115" fmla="*/ 3066 h 16980"/>
                <a:gd name="T116" fmla="*/ 3919 w 6132"/>
                <a:gd name="T117" fmla="*/ 3252 h 16980"/>
                <a:gd name="T118" fmla="*/ 3611 w 6132"/>
                <a:gd name="T119" fmla="*/ 3381 h 16980"/>
                <a:gd name="T120" fmla="*/ 3466 w 6132"/>
                <a:gd name="T121" fmla="*/ 3480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grpFill/>
            <a:ln w="19050" cap="rnd" cmpd="sng" algn="ctr">
              <a:solidFill>
                <a:srgbClr val="54A021">
                  <a:shade val="50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2642" y="1731"/>
              <a:ext cx="161" cy="499"/>
            </a:xfrm>
            <a:custGeom>
              <a:avLst/>
              <a:gdLst>
                <a:gd name="T0" fmla="*/ 4558 w 6132"/>
                <a:gd name="T1" fmla="*/ 3551 h 16980"/>
                <a:gd name="T2" fmla="*/ 4932 w 6132"/>
                <a:gd name="T3" fmla="*/ 3676 h 16980"/>
                <a:gd name="T4" fmla="*/ 5287 w 6132"/>
                <a:gd name="T5" fmla="*/ 3900 h 16980"/>
                <a:gd name="T6" fmla="*/ 5619 w 6132"/>
                <a:gd name="T7" fmla="*/ 4220 h 16980"/>
                <a:gd name="T8" fmla="*/ 5880 w 6132"/>
                <a:gd name="T9" fmla="*/ 4585 h 16980"/>
                <a:gd name="T10" fmla="*/ 6049 w 6132"/>
                <a:gd name="T11" fmla="*/ 4967 h 16980"/>
                <a:gd name="T12" fmla="*/ 6127 w 6132"/>
                <a:gd name="T13" fmla="*/ 5370 h 16980"/>
                <a:gd name="T14" fmla="*/ 6122 w 6132"/>
                <a:gd name="T15" fmla="*/ 9793 h 16980"/>
                <a:gd name="T16" fmla="*/ 6053 w 6132"/>
                <a:gd name="T17" fmla="*/ 10109 h 16980"/>
                <a:gd name="T18" fmla="*/ 5917 w 6132"/>
                <a:gd name="T19" fmla="*/ 10397 h 16980"/>
                <a:gd name="T20" fmla="*/ 5715 w 6132"/>
                <a:gd name="T21" fmla="*/ 10660 h 16980"/>
                <a:gd name="T22" fmla="*/ 5455 w 6132"/>
                <a:gd name="T23" fmla="*/ 10883 h 16980"/>
                <a:gd name="T24" fmla="*/ 5145 w 6132"/>
                <a:gd name="T25" fmla="*/ 11056 h 16980"/>
                <a:gd name="T26" fmla="*/ 4787 w 6132"/>
                <a:gd name="T27" fmla="*/ 11178 h 16980"/>
                <a:gd name="T28" fmla="*/ 1424 w 6132"/>
                <a:gd name="T29" fmla="*/ 11201 h 16980"/>
                <a:gd name="T30" fmla="*/ 1026 w 6132"/>
                <a:gd name="T31" fmla="*/ 11058 h 16980"/>
                <a:gd name="T32" fmla="*/ 719 w 6132"/>
                <a:gd name="T33" fmla="*/ 10901 h 16980"/>
                <a:gd name="T34" fmla="*/ 456 w 6132"/>
                <a:gd name="T35" fmla="*/ 10714 h 16980"/>
                <a:gd name="T36" fmla="*/ 247 w 6132"/>
                <a:gd name="T37" fmla="*/ 10503 h 16980"/>
                <a:gd name="T38" fmla="*/ 101 w 6132"/>
                <a:gd name="T39" fmla="*/ 10281 h 16980"/>
                <a:gd name="T40" fmla="*/ 19 w 6132"/>
                <a:gd name="T41" fmla="*/ 10047 h 16980"/>
                <a:gd name="T42" fmla="*/ 1 w 6132"/>
                <a:gd name="T43" fmla="*/ 5453 h 16980"/>
                <a:gd name="T44" fmla="*/ 57 w 6132"/>
                <a:gd name="T45" fmla="*/ 4978 h 16980"/>
                <a:gd name="T46" fmla="*/ 208 w 6132"/>
                <a:gd name="T47" fmla="*/ 4560 h 16980"/>
                <a:gd name="T48" fmla="*/ 453 w 6132"/>
                <a:gd name="T49" fmla="*/ 4201 h 16980"/>
                <a:gd name="T50" fmla="*/ 789 w 6132"/>
                <a:gd name="T51" fmla="*/ 3904 h 16980"/>
                <a:gd name="T52" fmla="*/ 1194 w 6132"/>
                <a:gd name="T53" fmla="*/ 3691 h 16980"/>
                <a:gd name="T54" fmla="*/ 1670 w 6132"/>
                <a:gd name="T55" fmla="*/ 3564 h 16980"/>
                <a:gd name="T56" fmla="*/ 2212 w 6132"/>
                <a:gd name="T57" fmla="*/ 3522 h 16980"/>
                <a:gd name="T58" fmla="*/ 2312 w 6132"/>
                <a:gd name="T59" fmla="*/ 3514 h 16980"/>
                <a:gd name="T60" fmla="*/ 2617 w 6132"/>
                <a:gd name="T61" fmla="*/ 3511 h 16980"/>
                <a:gd name="T62" fmla="*/ 2686 w 6132"/>
                <a:gd name="T63" fmla="*/ 3430 h 16980"/>
                <a:gd name="T64" fmla="*/ 2402 w 6132"/>
                <a:gd name="T65" fmla="*/ 3322 h 16980"/>
                <a:gd name="T66" fmla="*/ 2117 w 6132"/>
                <a:gd name="T67" fmla="*/ 3158 h 16980"/>
                <a:gd name="T68" fmla="*/ 1869 w 6132"/>
                <a:gd name="T69" fmla="*/ 2950 h 16980"/>
                <a:gd name="T70" fmla="*/ 1660 w 6132"/>
                <a:gd name="T71" fmla="*/ 2699 h 16980"/>
                <a:gd name="T72" fmla="*/ 1506 w 6132"/>
                <a:gd name="T73" fmla="*/ 2420 h 16980"/>
                <a:gd name="T74" fmla="*/ 1408 w 6132"/>
                <a:gd name="T75" fmla="*/ 2123 h 16980"/>
                <a:gd name="T76" fmla="*/ 1367 w 6132"/>
                <a:gd name="T77" fmla="*/ 1804 h 16980"/>
                <a:gd name="T78" fmla="*/ 1390 w 6132"/>
                <a:gd name="T79" fmla="*/ 1427 h 16980"/>
                <a:gd name="T80" fmla="*/ 1493 w 6132"/>
                <a:gd name="T81" fmla="*/ 1068 h 16980"/>
                <a:gd name="T82" fmla="*/ 1676 w 6132"/>
                <a:gd name="T83" fmla="*/ 742 h 16980"/>
                <a:gd name="T84" fmla="*/ 1940 w 6132"/>
                <a:gd name="T85" fmla="*/ 448 h 16980"/>
                <a:gd name="T86" fmla="*/ 2247 w 6132"/>
                <a:gd name="T87" fmla="*/ 219 h 16980"/>
                <a:gd name="T88" fmla="*/ 2588 w 6132"/>
                <a:gd name="T89" fmla="*/ 71 h 16980"/>
                <a:gd name="T90" fmla="*/ 2962 w 6132"/>
                <a:gd name="T91" fmla="*/ 4 h 16980"/>
                <a:gd name="T92" fmla="*/ 3356 w 6132"/>
                <a:gd name="T93" fmla="*/ 18 h 16980"/>
                <a:gd name="T94" fmla="*/ 3721 w 6132"/>
                <a:gd name="T95" fmla="*/ 111 h 16980"/>
                <a:gd name="T96" fmla="*/ 4053 w 6132"/>
                <a:gd name="T97" fmla="*/ 287 h 16980"/>
                <a:gd name="T98" fmla="*/ 4353 w 6132"/>
                <a:gd name="T99" fmla="*/ 542 h 16980"/>
                <a:gd name="T100" fmla="*/ 4588 w 6132"/>
                <a:gd name="T101" fmla="*/ 847 h 16980"/>
                <a:gd name="T102" fmla="*/ 4745 w 6132"/>
                <a:gd name="T103" fmla="*/ 1184 h 16980"/>
                <a:gd name="T104" fmla="*/ 4820 w 6132"/>
                <a:gd name="T105" fmla="*/ 1555 h 16980"/>
                <a:gd name="T106" fmla="*/ 4818 w 6132"/>
                <a:gd name="T107" fmla="*/ 1917 h 16980"/>
                <a:gd name="T108" fmla="*/ 4752 w 6132"/>
                <a:gd name="T109" fmla="*/ 2240 h 16980"/>
                <a:gd name="T110" fmla="*/ 4624 w 6132"/>
                <a:gd name="T111" fmla="*/ 2541 h 16980"/>
                <a:gd name="T112" fmla="*/ 4431 w 6132"/>
                <a:gd name="T113" fmla="*/ 2824 h 16980"/>
                <a:gd name="T114" fmla="*/ 4192 w 6132"/>
                <a:gd name="T115" fmla="*/ 3066 h 16980"/>
                <a:gd name="T116" fmla="*/ 3919 w 6132"/>
                <a:gd name="T117" fmla="*/ 3252 h 16980"/>
                <a:gd name="T118" fmla="*/ 3611 w 6132"/>
                <a:gd name="T119" fmla="*/ 3381 h 16980"/>
                <a:gd name="T120" fmla="*/ 3466 w 6132"/>
                <a:gd name="T121" fmla="*/ 3480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grpFill/>
            <a:ln w="19050" cap="rnd" cmpd="sng" algn="ctr">
              <a:solidFill>
                <a:srgbClr val="54A021">
                  <a:shade val="50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2594" y="2169"/>
              <a:ext cx="161" cy="499"/>
            </a:xfrm>
            <a:custGeom>
              <a:avLst/>
              <a:gdLst>
                <a:gd name="T0" fmla="*/ 4558 w 6132"/>
                <a:gd name="T1" fmla="*/ 3551 h 16980"/>
                <a:gd name="T2" fmla="*/ 4932 w 6132"/>
                <a:gd name="T3" fmla="*/ 3676 h 16980"/>
                <a:gd name="T4" fmla="*/ 5287 w 6132"/>
                <a:gd name="T5" fmla="*/ 3900 h 16980"/>
                <a:gd name="T6" fmla="*/ 5619 w 6132"/>
                <a:gd name="T7" fmla="*/ 4220 h 16980"/>
                <a:gd name="T8" fmla="*/ 5880 w 6132"/>
                <a:gd name="T9" fmla="*/ 4585 h 16980"/>
                <a:gd name="T10" fmla="*/ 6049 w 6132"/>
                <a:gd name="T11" fmla="*/ 4967 h 16980"/>
                <a:gd name="T12" fmla="*/ 6127 w 6132"/>
                <a:gd name="T13" fmla="*/ 5370 h 16980"/>
                <a:gd name="T14" fmla="*/ 6122 w 6132"/>
                <a:gd name="T15" fmla="*/ 9793 h 16980"/>
                <a:gd name="T16" fmla="*/ 6053 w 6132"/>
                <a:gd name="T17" fmla="*/ 10109 h 16980"/>
                <a:gd name="T18" fmla="*/ 5917 w 6132"/>
                <a:gd name="T19" fmla="*/ 10397 h 16980"/>
                <a:gd name="T20" fmla="*/ 5715 w 6132"/>
                <a:gd name="T21" fmla="*/ 10660 h 16980"/>
                <a:gd name="T22" fmla="*/ 5455 w 6132"/>
                <a:gd name="T23" fmla="*/ 10883 h 16980"/>
                <a:gd name="T24" fmla="*/ 5145 w 6132"/>
                <a:gd name="T25" fmla="*/ 11056 h 16980"/>
                <a:gd name="T26" fmla="*/ 4787 w 6132"/>
                <a:gd name="T27" fmla="*/ 11178 h 16980"/>
                <a:gd name="T28" fmla="*/ 1424 w 6132"/>
                <a:gd name="T29" fmla="*/ 11201 h 16980"/>
                <a:gd name="T30" fmla="*/ 1026 w 6132"/>
                <a:gd name="T31" fmla="*/ 11058 h 16980"/>
                <a:gd name="T32" fmla="*/ 719 w 6132"/>
                <a:gd name="T33" fmla="*/ 10901 h 16980"/>
                <a:gd name="T34" fmla="*/ 456 w 6132"/>
                <a:gd name="T35" fmla="*/ 10714 h 16980"/>
                <a:gd name="T36" fmla="*/ 247 w 6132"/>
                <a:gd name="T37" fmla="*/ 10503 h 16980"/>
                <a:gd name="T38" fmla="*/ 101 w 6132"/>
                <a:gd name="T39" fmla="*/ 10281 h 16980"/>
                <a:gd name="T40" fmla="*/ 19 w 6132"/>
                <a:gd name="T41" fmla="*/ 10047 h 16980"/>
                <a:gd name="T42" fmla="*/ 1 w 6132"/>
                <a:gd name="T43" fmla="*/ 5453 h 16980"/>
                <a:gd name="T44" fmla="*/ 57 w 6132"/>
                <a:gd name="T45" fmla="*/ 4978 h 16980"/>
                <a:gd name="T46" fmla="*/ 208 w 6132"/>
                <a:gd name="T47" fmla="*/ 4560 h 16980"/>
                <a:gd name="T48" fmla="*/ 453 w 6132"/>
                <a:gd name="T49" fmla="*/ 4201 h 16980"/>
                <a:gd name="T50" fmla="*/ 789 w 6132"/>
                <a:gd name="T51" fmla="*/ 3904 h 16980"/>
                <a:gd name="T52" fmla="*/ 1194 w 6132"/>
                <a:gd name="T53" fmla="*/ 3691 h 16980"/>
                <a:gd name="T54" fmla="*/ 1670 w 6132"/>
                <a:gd name="T55" fmla="*/ 3564 h 16980"/>
                <a:gd name="T56" fmla="*/ 2212 w 6132"/>
                <a:gd name="T57" fmla="*/ 3522 h 16980"/>
                <a:gd name="T58" fmla="*/ 2312 w 6132"/>
                <a:gd name="T59" fmla="*/ 3514 h 16980"/>
                <a:gd name="T60" fmla="*/ 2617 w 6132"/>
                <a:gd name="T61" fmla="*/ 3511 h 16980"/>
                <a:gd name="T62" fmla="*/ 2686 w 6132"/>
                <a:gd name="T63" fmla="*/ 3430 h 16980"/>
                <a:gd name="T64" fmla="*/ 2402 w 6132"/>
                <a:gd name="T65" fmla="*/ 3322 h 16980"/>
                <a:gd name="T66" fmla="*/ 2117 w 6132"/>
                <a:gd name="T67" fmla="*/ 3158 h 16980"/>
                <a:gd name="T68" fmla="*/ 1869 w 6132"/>
                <a:gd name="T69" fmla="*/ 2950 h 16980"/>
                <a:gd name="T70" fmla="*/ 1660 w 6132"/>
                <a:gd name="T71" fmla="*/ 2699 h 16980"/>
                <a:gd name="T72" fmla="*/ 1506 w 6132"/>
                <a:gd name="T73" fmla="*/ 2420 h 16980"/>
                <a:gd name="T74" fmla="*/ 1408 w 6132"/>
                <a:gd name="T75" fmla="*/ 2123 h 16980"/>
                <a:gd name="T76" fmla="*/ 1367 w 6132"/>
                <a:gd name="T77" fmla="*/ 1804 h 16980"/>
                <a:gd name="T78" fmla="*/ 1390 w 6132"/>
                <a:gd name="T79" fmla="*/ 1427 h 16980"/>
                <a:gd name="T80" fmla="*/ 1493 w 6132"/>
                <a:gd name="T81" fmla="*/ 1068 h 16980"/>
                <a:gd name="T82" fmla="*/ 1676 w 6132"/>
                <a:gd name="T83" fmla="*/ 742 h 16980"/>
                <a:gd name="T84" fmla="*/ 1940 w 6132"/>
                <a:gd name="T85" fmla="*/ 448 h 16980"/>
                <a:gd name="T86" fmla="*/ 2247 w 6132"/>
                <a:gd name="T87" fmla="*/ 219 h 16980"/>
                <a:gd name="T88" fmla="*/ 2588 w 6132"/>
                <a:gd name="T89" fmla="*/ 71 h 16980"/>
                <a:gd name="T90" fmla="*/ 2962 w 6132"/>
                <a:gd name="T91" fmla="*/ 4 h 16980"/>
                <a:gd name="T92" fmla="*/ 3356 w 6132"/>
                <a:gd name="T93" fmla="*/ 18 h 16980"/>
                <a:gd name="T94" fmla="*/ 3721 w 6132"/>
                <a:gd name="T95" fmla="*/ 111 h 16980"/>
                <a:gd name="T96" fmla="*/ 4053 w 6132"/>
                <a:gd name="T97" fmla="*/ 287 h 16980"/>
                <a:gd name="T98" fmla="*/ 4353 w 6132"/>
                <a:gd name="T99" fmla="*/ 542 h 16980"/>
                <a:gd name="T100" fmla="*/ 4588 w 6132"/>
                <a:gd name="T101" fmla="*/ 847 h 16980"/>
                <a:gd name="T102" fmla="*/ 4745 w 6132"/>
                <a:gd name="T103" fmla="*/ 1184 h 16980"/>
                <a:gd name="T104" fmla="*/ 4820 w 6132"/>
                <a:gd name="T105" fmla="*/ 1555 h 16980"/>
                <a:gd name="T106" fmla="*/ 4818 w 6132"/>
                <a:gd name="T107" fmla="*/ 1917 h 16980"/>
                <a:gd name="T108" fmla="*/ 4752 w 6132"/>
                <a:gd name="T109" fmla="*/ 2240 h 16980"/>
                <a:gd name="T110" fmla="*/ 4624 w 6132"/>
                <a:gd name="T111" fmla="*/ 2541 h 16980"/>
                <a:gd name="T112" fmla="*/ 4431 w 6132"/>
                <a:gd name="T113" fmla="*/ 2824 h 16980"/>
                <a:gd name="T114" fmla="*/ 4192 w 6132"/>
                <a:gd name="T115" fmla="*/ 3066 h 16980"/>
                <a:gd name="T116" fmla="*/ 3919 w 6132"/>
                <a:gd name="T117" fmla="*/ 3252 h 16980"/>
                <a:gd name="T118" fmla="*/ 3611 w 6132"/>
                <a:gd name="T119" fmla="*/ 3381 h 16980"/>
                <a:gd name="T120" fmla="*/ 3466 w 6132"/>
                <a:gd name="T121" fmla="*/ 3480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grpFill/>
            <a:ln w="19050" cap="rnd" cmpd="sng" algn="ctr">
              <a:solidFill>
                <a:srgbClr val="54A021">
                  <a:shade val="50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prstClr val="white"/>
                </a:solidFill>
                <a:latin typeface="Trebuchet MS"/>
              </a:endParaRPr>
            </a:p>
          </p:txBody>
        </p:sp>
      </p:grpSp>
      <p:sp>
        <p:nvSpPr>
          <p:cNvPr id="23" name="Скругленный прямоугольник 22"/>
          <p:cNvSpPr/>
          <p:nvPr/>
        </p:nvSpPr>
        <p:spPr>
          <a:xfrm>
            <a:off x="2776538" y="1383475"/>
            <a:ext cx="2281237" cy="769938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Социальный паспорт семьи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787650" y="2267517"/>
            <a:ext cx="2281237" cy="889728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Анкета о состоянии здоровья </a:t>
            </a:r>
            <a:r>
              <a:rPr lang="ru-RU" sz="1400" b="1" dirty="0" smtClean="0">
                <a:solidFill>
                  <a:schemeClr val="tx1"/>
                </a:solidFill>
              </a:rPr>
              <a:t>воспитанника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Информация о группе здоровья 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31" name="Стрелка вправо 30"/>
          <p:cNvSpPr/>
          <p:nvPr/>
        </p:nvSpPr>
        <p:spPr>
          <a:xfrm>
            <a:off x="5110470" y="3045426"/>
            <a:ext cx="660398" cy="4224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3030536" y="577435"/>
            <a:ext cx="179546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в личном деле</a:t>
            </a:r>
            <a:endParaRPr lang="ru-RU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8859414" y="1831058"/>
            <a:ext cx="780933" cy="1282225"/>
            <a:chOff x="2594" y="1709"/>
            <a:chExt cx="576" cy="964"/>
          </a:xfrm>
          <a:solidFill>
            <a:srgbClr val="002060"/>
          </a:solidFill>
        </p:grpSpPr>
        <p:sp>
          <p:nvSpPr>
            <p:cNvPr id="47" name="Freeform 12"/>
            <p:cNvSpPr>
              <a:spLocks/>
            </p:cNvSpPr>
            <p:nvPr/>
          </p:nvSpPr>
          <p:spPr bwMode="auto">
            <a:xfrm>
              <a:off x="3009" y="1709"/>
              <a:ext cx="161" cy="499"/>
            </a:xfrm>
            <a:custGeom>
              <a:avLst/>
              <a:gdLst>
                <a:gd name="T0" fmla="*/ 4558 w 6132"/>
                <a:gd name="T1" fmla="*/ 3551 h 16980"/>
                <a:gd name="T2" fmla="*/ 4932 w 6132"/>
                <a:gd name="T3" fmla="*/ 3676 h 16980"/>
                <a:gd name="T4" fmla="*/ 5287 w 6132"/>
                <a:gd name="T5" fmla="*/ 3900 h 16980"/>
                <a:gd name="T6" fmla="*/ 5619 w 6132"/>
                <a:gd name="T7" fmla="*/ 4220 h 16980"/>
                <a:gd name="T8" fmla="*/ 5880 w 6132"/>
                <a:gd name="T9" fmla="*/ 4585 h 16980"/>
                <a:gd name="T10" fmla="*/ 6049 w 6132"/>
                <a:gd name="T11" fmla="*/ 4967 h 16980"/>
                <a:gd name="T12" fmla="*/ 6127 w 6132"/>
                <a:gd name="T13" fmla="*/ 5370 h 16980"/>
                <a:gd name="T14" fmla="*/ 6122 w 6132"/>
                <a:gd name="T15" fmla="*/ 9793 h 16980"/>
                <a:gd name="T16" fmla="*/ 6053 w 6132"/>
                <a:gd name="T17" fmla="*/ 10109 h 16980"/>
                <a:gd name="T18" fmla="*/ 5917 w 6132"/>
                <a:gd name="T19" fmla="*/ 10397 h 16980"/>
                <a:gd name="T20" fmla="*/ 5715 w 6132"/>
                <a:gd name="T21" fmla="*/ 10660 h 16980"/>
                <a:gd name="T22" fmla="*/ 5455 w 6132"/>
                <a:gd name="T23" fmla="*/ 10883 h 16980"/>
                <a:gd name="T24" fmla="*/ 5145 w 6132"/>
                <a:gd name="T25" fmla="*/ 11056 h 16980"/>
                <a:gd name="T26" fmla="*/ 4787 w 6132"/>
                <a:gd name="T27" fmla="*/ 11178 h 16980"/>
                <a:gd name="T28" fmla="*/ 1424 w 6132"/>
                <a:gd name="T29" fmla="*/ 11201 h 16980"/>
                <a:gd name="T30" fmla="*/ 1026 w 6132"/>
                <a:gd name="T31" fmla="*/ 11058 h 16980"/>
                <a:gd name="T32" fmla="*/ 719 w 6132"/>
                <a:gd name="T33" fmla="*/ 10901 h 16980"/>
                <a:gd name="T34" fmla="*/ 456 w 6132"/>
                <a:gd name="T35" fmla="*/ 10714 h 16980"/>
                <a:gd name="T36" fmla="*/ 247 w 6132"/>
                <a:gd name="T37" fmla="*/ 10503 h 16980"/>
                <a:gd name="T38" fmla="*/ 101 w 6132"/>
                <a:gd name="T39" fmla="*/ 10281 h 16980"/>
                <a:gd name="T40" fmla="*/ 19 w 6132"/>
                <a:gd name="T41" fmla="*/ 10047 h 16980"/>
                <a:gd name="T42" fmla="*/ 1 w 6132"/>
                <a:gd name="T43" fmla="*/ 5453 h 16980"/>
                <a:gd name="T44" fmla="*/ 57 w 6132"/>
                <a:gd name="T45" fmla="*/ 4978 h 16980"/>
                <a:gd name="T46" fmla="*/ 208 w 6132"/>
                <a:gd name="T47" fmla="*/ 4560 h 16980"/>
                <a:gd name="T48" fmla="*/ 453 w 6132"/>
                <a:gd name="T49" fmla="*/ 4201 h 16980"/>
                <a:gd name="T50" fmla="*/ 789 w 6132"/>
                <a:gd name="T51" fmla="*/ 3904 h 16980"/>
                <a:gd name="T52" fmla="*/ 1194 w 6132"/>
                <a:gd name="T53" fmla="*/ 3691 h 16980"/>
                <a:gd name="T54" fmla="*/ 1670 w 6132"/>
                <a:gd name="T55" fmla="*/ 3564 h 16980"/>
                <a:gd name="T56" fmla="*/ 2212 w 6132"/>
                <a:gd name="T57" fmla="*/ 3522 h 16980"/>
                <a:gd name="T58" fmla="*/ 2312 w 6132"/>
                <a:gd name="T59" fmla="*/ 3514 h 16980"/>
                <a:gd name="T60" fmla="*/ 2617 w 6132"/>
                <a:gd name="T61" fmla="*/ 3511 h 16980"/>
                <a:gd name="T62" fmla="*/ 2686 w 6132"/>
                <a:gd name="T63" fmla="*/ 3430 h 16980"/>
                <a:gd name="T64" fmla="*/ 2402 w 6132"/>
                <a:gd name="T65" fmla="*/ 3322 h 16980"/>
                <a:gd name="T66" fmla="*/ 2117 w 6132"/>
                <a:gd name="T67" fmla="*/ 3158 h 16980"/>
                <a:gd name="T68" fmla="*/ 1869 w 6132"/>
                <a:gd name="T69" fmla="*/ 2950 h 16980"/>
                <a:gd name="T70" fmla="*/ 1660 w 6132"/>
                <a:gd name="T71" fmla="*/ 2699 h 16980"/>
                <a:gd name="T72" fmla="*/ 1506 w 6132"/>
                <a:gd name="T73" fmla="*/ 2420 h 16980"/>
                <a:gd name="T74" fmla="*/ 1408 w 6132"/>
                <a:gd name="T75" fmla="*/ 2123 h 16980"/>
                <a:gd name="T76" fmla="*/ 1367 w 6132"/>
                <a:gd name="T77" fmla="*/ 1804 h 16980"/>
                <a:gd name="T78" fmla="*/ 1390 w 6132"/>
                <a:gd name="T79" fmla="*/ 1427 h 16980"/>
                <a:gd name="T80" fmla="*/ 1493 w 6132"/>
                <a:gd name="T81" fmla="*/ 1068 h 16980"/>
                <a:gd name="T82" fmla="*/ 1676 w 6132"/>
                <a:gd name="T83" fmla="*/ 742 h 16980"/>
                <a:gd name="T84" fmla="*/ 1940 w 6132"/>
                <a:gd name="T85" fmla="*/ 448 h 16980"/>
                <a:gd name="T86" fmla="*/ 2247 w 6132"/>
                <a:gd name="T87" fmla="*/ 219 h 16980"/>
                <a:gd name="T88" fmla="*/ 2588 w 6132"/>
                <a:gd name="T89" fmla="*/ 71 h 16980"/>
                <a:gd name="T90" fmla="*/ 2962 w 6132"/>
                <a:gd name="T91" fmla="*/ 4 h 16980"/>
                <a:gd name="T92" fmla="*/ 3356 w 6132"/>
                <a:gd name="T93" fmla="*/ 18 h 16980"/>
                <a:gd name="T94" fmla="*/ 3721 w 6132"/>
                <a:gd name="T95" fmla="*/ 111 h 16980"/>
                <a:gd name="T96" fmla="*/ 4053 w 6132"/>
                <a:gd name="T97" fmla="*/ 287 h 16980"/>
                <a:gd name="T98" fmla="*/ 4353 w 6132"/>
                <a:gd name="T99" fmla="*/ 542 h 16980"/>
                <a:gd name="T100" fmla="*/ 4588 w 6132"/>
                <a:gd name="T101" fmla="*/ 847 h 16980"/>
                <a:gd name="T102" fmla="*/ 4745 w 6132"/>
                <a:gd name="T103" fmla="*/ 1184 h 16980"/>
                <a:gd name="T104" fmla="*/ 4820 w 6132"/>
                <a:gd name="T105" fmla="*/ 1555 h 16980"/>
                <a:gd name="T106" fmla="*/ 4818 w 6132"/>
                <a:gd name="T107" fmla="*/ 1917 h 16980"/>
                <a:gd name="T108" fmla="*/ 4752 w 6132"/>
                <a:gd name="T109" fmla="*/ 2240 h 16980"/>
                <a:gd name="T110" fmla="*/ 4624 w 6132"/>
                <a:gd name="T111" fmla="*/ 2541 h 16980"/>
                <a:gd name="T112" fmla="*/ 4431 w 6132"/>
                <a:gd name="T113" fmla="*/ 2824 h 16980"/>
                <a:gd name="T114" fmla="*/ 4192 w 6132"/>
                <a:gd name="T115" fmla="*/ 3066 h 16980"/>
                <a:gd name="T116" fmla="*/ 3919 w 6132"/>
                <a:gd name="T117" fmla="*/ 3252 h 16980"/>
                <a:gd name="T118" fmla="*/ 3611 w 6132"/>
                <a:gd name="T119" fmla="*/ 3381 h 16980"/>
                <a:gd name="T120" fmla="*/ 3466 w 6132"/>
                <a:gd name="T121" fmla="*/ 3480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grpFill/>
            <a:ln w="19050" cap="rnd" cmpd="sng" algn="ctr">
              <a:solidFill>
                <a:srgbClr val="54A021">
                  <a:shade val="50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48" name="Freeform 17"/>
            <p:cNvSpPr>
              <a:spLocks/>
            </p:cNvSpPr>
            <p:nvPr/>
          </p:nvSpPr>
          <p:spPr bwMode="auto">
            <a:xfrm>
              <a:off x="2968" y="2174"/>
              <a:ext cx="161" cy="499"/>
            </a:xfrm>
            <a:custGeom>
              <a:avLst/>
              <a:gdLst>
                <a:gd name="T0" fmla="*/ 4558 w 6132"/>
                <a:gd name="T1" fmla="*/ 3551 h 16980"/>
                <a:gd name="T2" fmla="*/ 4932 w 6132"/>
                <a:gd name="T3" fmla="*/ 3676 h 16980"/>
                <a:gd name="T4" fmla="*/ 5287 w 6132"/>
                <a:gd name="T5" fmla="*/ 3900 h 16980"/>
                <a:gd name="T6" fmla="*/ 5619 w 6132"/>
                <a:gd name="T7" fmla="*/ 4220 h 16980"/>
                <a:gd name="T8" fmla="*/ 5880 w 6132"/>
                <a:gd name="T9" fmla="*/ 4585 h 16980"/>
                <a:gd name="T10" fmla="*/ 6049 w 6132"/>
                <a:gd name="T11" fmla="*/ 4967 h 16980"/>
                <a:gd name="T12" fmla="*/ 6127 w 6132"/>
                <a:gd name="T13" fmla="*/ 5370 h 16980"/>
                <a:gd name="T14" fmla="*/ 6122 w 6132"/>
                <a:gd name="T15" fmla="*/ 9793 h 16980"/>
                <a:gd name="T16" fmla="*/ 6053 w 6132"/>
                <a:gd name="T17" fmla="*/ 10109 h 16980"/>
                <a:gd name="T18" fmla="*/ 5917 w 6132"/>
                <a:gd name="T19" fmla="*/ 10397 h 16980"/>
                <a:gd name="T20" fmla="*/ 5715 w 6132"/>
                <a:gd name="T21" fmla="*/ 10660 h 16980"/>
                <a:gd name="T22" fmla="*/ 5455 w 6132"/>
                <a:gd name="T23" fmla="*/ 10883 h 16980"/>
                <a:gd name="T24" fmla="*/ 5145 w 6132"/>
                <a:gd name="T25" fmla="*/ 11056 h 16980"/>
                <a:gd name="T26" fmla="*/ 4787 w 6132"/>
                <a:gd name="T27" fmla="*/ 11178 h 16980"/>
                <a:gd name="T28" fmla="*/ 1424 w 6132"/>
                <a:gd name="T29" fmla="*/ 11201 h 16980"/>
                <a:gd name="T30" fmla="*/ 1026 w 6132"/>
                <a:gd name="T31" fmla="*/ 11058 h 16980"/>
                <a:gd name="T32" fmla="*/ 719 w 6132"/>
                <a:gd name="T33" fmla="*/ 10901 h 16980"/>
                <a:gd name="T34" fmla="*/ 456 w 6132"/>
                <a:gd name="T35" fmla="*/ 10714 h 16980"/>
                <a:gd name="T36" fmla="*/ 247 w 6132"/>
                <a:gd name="T37" fmla="*/ 10503 h 16980"/>
                <a:gd name="T38" fmla="*/ 101 w 6132"/>
                <a:gd name="T39" fmla="*/ 10281 h 16980"/>
                <a:gd name="T40" fmla="*/ 19 w 6132"/>
                <a:gd name="T41" fmla="*/ 10047 h 16980"/>
                <a:gd name="T42" fmla="*/ 1 w 6132"/>
                <a:gd name="T43" fmla="*/ 5453 h 16980"/>
                <a:gd name="T44" fmla="*/ 57 w 6132"/>
                <a:gd name="T45" fmla="*/ 4978 h 16980"/>
                <a:gd name="T46" fmla="*/ 208 w 6132"/>
                <a:gd name="T47" fmla="*/ 4560 h 16980"/>
                <a:gd name="T48" fmla="*/ 453 w 6132"/>
                <a:gd name="T49" fmla="*/ 4201 h 16980"/>
                <a:gd name="T50" fmla="*/ 789 w 6132"/>
                <a:gd name="T51" fmla="*/ 3904 h 16980"/>
                <a:gd name="T52" fmla="*/ 1194 w 6132"/>
                <a:gd name="T53" fmla="*/ 3691 h 16980"/>
                <a:gd name="T54" fmla="*/ 1670 w 6132"/>
                <a:gd name="T55" fmla="*/ 3564 h 16980"/>
                <a:gd name="T56" fmla="*/ 2212 w 6132"/>
                <a:gd name="T57" fmla="*/ 3522 h 16980"/>
                <a:gd name="T58" fmla="*/ 2312 w 6132"/>
                <a:gd name="T59" fmla="*/ 3514 h 16980"/>
                <a:gd name="T60" fmla="*/ 2617 w 6132"/>
                <a:gd name="T61" fmla="*/ 3511 h 16980"/>
                <a:gd name="T62" fmla="*/ 2686 w 6132"/>
                <a:gd name="T63" fmla="*/ 3430 h 16980"/>
                <a:gd name="T64" fmla="*/ 2402 w 6132"/>
                <a:gd name="T65" fmla="*/ 3322 h 16980"/>
                <a:gd name="T66" fmla="*/ 2117 w 6132"/>
                <a:gd name="T67" fmla="*/ 3158 h 16980"/>
                <a:gd name="T68" fmla="*/ 1869 w 6132"/>
                <a:gd name="T69" fmla="*/ 2950 h 16980"/>
                <a:gd name="T70" fmla="*/ 1660 w 6132"/>
                <a:gd name="T71" fmla="*/ 2699 h 16980"/>
                <a:gd name="T72" fmla="*/ 1506 w 6132"/>
                <a:gd name="T73" fmla="*/ 2420 h 16980"/>
                <a:gd name="T74" fmla="*/ 1408 w 6132"/>
                <a:gd name="T75" fmla="*/ 2123 h 16980"/>
                <a:gd name="T76" fmla="*/ 1367 w 6132"/>
                <a:gd name="T77" fmla="*/ 1804 h 16980"/>
                <a:gd name="T78" fmla="*/ 1390 w 6132"/>
                <a:gd name="T79" fmla="*/ 1427 h 16980"/>
                <a:gd name="T80" fmla="*/ 1493 w 6132"/>
                <a:gd name="T81" fmla="*/ 1068 h 16980"/>
                <a:gd name="T82" fmla="*/ 1676 w 6132"/>
                <a:gd name="T83" fmla="*/ 742 h 16980"/>
                <a:gd name="T84" fmla="*/ 1940 w 6132"/>
                <a:gd name="T85" fmla="*/ 448 h 16980"/>
                <a:gd name="T86" fmla="*/ 2247 w 6132"/>
                <a:gd name="T87" fmla="*/ 219 h 16980"/>
                <a:gd name="T88" fmla="*/ 2588 w 6132"/>
                <a:gd name="T89" fmla="*/ 71 h 16980"/>
                <a:gd name="T90" fmla="*/ 2962 w 6132"/>
                <a:gd name="T91" fmla="*/ 4 h 16980"/>
                <a:gd name="T92" fmla="*/ 3356 w 6132"/>
                <a:gd name="T93" fmla="*/ 18 h 16980"/>
                <a:gd name="T94" fmla="*/ 3721 w 6132"/>
                <a:gd name="T95" fmla="*/ 111 h 16980"/>
                <a:gd name="T96" fmla="*/ 4053 w 6132"/>
                <a:gd name="T97" fmla="*/ 287 h 16980"/>
                <a:gd name="T98" fmla="*/ 4353 w 6132"/>
                <a:gd name="T99" fmla="*/ 542 h 16980"/>
                <a:gd name="T100" fmla="*/ 4588 w 6132"/>
                <a:gd name="T101" fmla="*/ 847 h 16980"/>
                <a:gd name="T102" fmla="*/ 4745 w 6132"/>
                <a:gd name="T103" fmla="*/ 1184 h 16980"/>
                <a:gd name="T104" fmla="*/ 4820 w 6132"/>
                <a:gd name="T105" fmla="*/ 1555 h 16980"/>
                <a:gd name="T106" fmla="*/ 4818 w 6132"/>
                <a:gd name="T107" fmla="*/ 1917 h 16980"/>
                <a:gd name="T108" fmla="*/ 4752 w 6132"/>
                <a:gd name="T109" fmla="*/ 2240 h 16980"/>
                <a:gd name="T110" fmla="*/ 4624 w 6132"/>
                <a:gd name="T111" fmla="*/ 2541 h 16980"/>
                <a:gd name="T112" fmla="*/ 4431 w 6132"/>
                <a:gd name="T113" fmla="*/ 2824 h 16980"/>
                <a:gd name="T114" fmla="*/ 4192 w 6132"/>
                <a:gd name="T115" fmla="*/ 3066 h 16980"/>
                <a:gd name="T116" fmla="*/ 3919 w 6132"/>
                <a:gd name="T117" fmla="*/ 3252 h 16980"/>
                <a:gd name="T118" fmla="*/ 3611 w 6132"/>
                <a:gd name="T119" fmla="*/ 3381 h 16980"/>
                <a:gd name="T120" fmla="*/ 3466 w 6132"/>
                <a:gd name="T121" fmla="*/ 3480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grpFill/>
            <a:ln w="19050" cap="rnd" cmpd="sng" algn="ctr">
              <a:solidFill>
                <a:srgbClr val="54A021">
                  <a:shade val="50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49" name="Freeform 17"/>
            <p:cNvSpPr>
              <a:spLocks/>
            </p:cNvSpPr>
            <p:nvPr/>
          </p:nvSpPr>
          <p:spPr bwMode="auto">
            <a:xfrm>
              <a:off x="2832" y="1731"/>
              <a:ext cx="161" cy="499"/>
            </a:xfrm>
            <a:custGeom>
              <a:avLst/>
              <a:gdLst>
                <a:gd name="T0" fmla="*/ 4558 w 6132"/>
                <a:gd name="T1" fmla="*/ 3551 h 16980"/>
                <a:gd name="T2" fmla="*/ 4932 w 6132"/>
                <a:gd name="T3" fmla="*/ 3676 h 16980"/>
                <a:gd name="T4" fmla="*/ 5287 w 6132"/>
                <a:gd name="T5" fmla="*/ 3900 h 16980"/>
                <a:gd name="T6" fmla="*/ 5619 w 6132"/>
                <a:gd name="T7" fmla="*/ 4220 h 16980"/>
                <a:gd name="T8" fmla="*/ 5880 w 6132"/>
                <a:gd name="T9" fmla="*/ 4585 h 16980"/>
                <a:gd name="T10" fmla="*/ 6049 w 6132"/>
                <a:gd name="T11" fmla="*/ 4967 h 16980"/>
                <a:gd name="T12" fmla="*/ 6127 w 6132"/>
                <a:gd name="T13" fmla="*/ 5370 h 16980"/>
                <a:gd name="T14" fmla="*/ 6122 w 6132"/>
                <a:gd name="T15" fmla="*/ 9793 h 16980"/>
                <a:gd name="T16" fmla="*/ 6053 w 6132"/>
                <a:gd name="T17" fmla="*/ 10109 h 16980"/>
                <a:gd name="T18" fmla="*/ 5917 w 6132"/>
                <a:gd name="T19" fmla="*/ 10397 h 16980"/>
                <a:gd name="T20" fmla="*/ 5715 w 6132"/>
                <a:gd name="T21" fmla="*/ 10660 h 16980"/>
                <a:gd name="T22" fmla="*/ 5455 w 6132"/>
                <a:gd name="T23" fmla="*/ 10883 h 16980"/>
                <a:gd name="T24" fmla="*/ 5145 w 6132"/>
                <a:gd name="T25" fmla="*/ 11056 h 16980"/>
                <a:gd name="T26" fmla="*/ 4787 w 6132"/>
                <a:gd name="T27" fmla="*/ 11178 h 16980"/>
                <a:gd name="T28" fmla="*/ 1424 w 6132"/>
                <a:gd name="T29" fmla="*/ 11201 h 16980"/>
                <a:gd name="T30" fmla="*/ 1026 w 6132"/>
                <a:gd name="T31" fmla="*/ 11058 h 16980"/>
                <a:gd name="T32" fmla="*/ 719 w 6132"/>
                <a:gd name="T33" fmla="*/ 10901 h 16980"/>
                <a:gd name="T34" fmla="*/ 456 w 6132"/>
                <a:gd name="T35" fmla="*/ 10714 h 16980"/>
                <a:gd name="T36" fmla="*/ 247 w 6132"/>
                <a:gd name="T37" fmla="*/ 10503 h 16980"/>
                <a:gd name="T38" fmla="*/ 101 w 6132"/>
                <a:gd name="T39" fmla="*/ 10281 h 16980"/>
                <a:gd name="T40" fmla="*/ 19 w 6132"/>
                <a:gd name="T41" fmla="*/ 10047 h 16980"/>
                <a:gd name="T42" fmla="*/ 1 w 6132"/>
                <a:gd name="T43" fmla="*/ 5453 h 16980"/>
                <a:gd name="T44" fmla="*/ 57 w 6132"/>
                <a:gd name="T45" fmla="*/ 4978 h 16980"/>
                <a:gd name="T46" fmla="*/ 208 w 6132"/>
                <a:gd name="T47" fmla="*/ 4560 h 16980"/>
                <a:gd name="T48" fmla="*/ 453 w 6132"/>
                <a:gd name="T49" fmla="*/ 4201 h 16980"/>
                <a:gd name="T50" fmla="*/ 789 w 6132"/>
                <a:gd name="T51" fmla="*/ 3904 h 16980"/>
                <a:gd name="T52" fmla="*/ 1194 w 6132"/>
                <a:gd name="T53" fmla="*/ 3691 h 16980"/>
                <a:gd name="T54" fmla="*/ 1670 w 6132"/>
                <a:gd name="T55" fmla="*/ 3564 h 16980"/>
                <a:gd name="T56" fmla="*/ 2212 w 6132"/>
                <a:gd name="T57" fmla="*/ 3522 h 16980"/>
                <a:gd name="T58" fmla="*/ 2312 w 6132"/>
                <a:gd name="T59" fmla="*/ 3514 h 16980"/>
                <a:gd name="T60" fmla="*/ 2617 w 6132"/>
                <a:gd name="T61" fmla="*/ 3511 h 16980"/>
                <a:gd name="T62" fmla="*/ 2686 w 6132"/>
                <a:gd name="T63" fmla="*/ 3430 h 16980"/>
                <a:gd name="T64" fmla="*/ 2402 w 6132"/>
                <a:gd name="T65" fmla="*/ 3322 h 16980"/>
                <a:gd name="T66" fmla="*/ 2117 w 6132"/>
                <a:gd name="T67" fmla="*/ 3158 h 16980"/>
                <a:gd name="T68" fmla="*/ 1869 w 6132"/>
                <a:gd name="T69" fmla="*/ 2950 h 16980"/>
                <a:gd name="T70" fmla="*/ 1660 w 6132"/>
                <a:gd name="T71" fmla="*/ 2699 h 16980"/>
                <a:gd name="T72" fmla="*/ 1506 w 6132"/>
                <a:gd name="T73" fmla="*/ 2420 h 16980"/>
                <a:gd name="T74" fmla="*/ 1408 w 6132"/>
                <a:gd name="T75" fmla="*/ 2123 h 16980"/>
                <a:gd name="T76" fmla="*/ 1367 w 6132"/>
                <a:gd name="T77" fmla="*/ 1804 h 16980"/>
                <a:gd name="T78" fmla="*/ 1390 w 6132"/>
                <a:gd name="T79" fmla="*/ 1427 h 16980"/>
                <a:gd name="T80" fmla="*/ 1493 w 6132"/>
                <a:gd name="T81" fmla="*/ 1068 h 16980"/>
                <a:gd name="T82" fmla="*/ 1676 w 6132"/>
                <a:gd name="T83" fmla="*/ 742 h 16980"/>
                <a:gd name="T84" fmla="*/ 1940 w 6132"/>
                <a:gd name="T85" fmla="*/ 448 h 16980"/>
                <a:gd name="T86" fmla="*/ 2247 w 6132"/>
                <a:gd name="T87" fmla="*/ 219 h 16980"/>
                <a:gd name="T88" fmla="*/ 2588 w 6132"/>
                <a:gd name="T89" fmla="*/ 71 h 16980"/>
                <a:gd name="T90" fmla="*/ 2962 w 6132"/>
                <a:gd name="T91" fmla="*/ 4 h 16980"/>
                <a:gd name="T92" fmla="*/ 3356 w 6132"/>
                <a:gd name="T93" fmla="*/ 18 h 16980"/>
                <a:gd name="T94" fmla="*/ 3721 w 6132"/>
                <a:gd name="T95" fmla="*/ 111 h 16980"/>
                <a:gd name="T96" fmla="*/ 4053 w 6132"/>
                <a:gd name="T97" fmla="*/ 287 h 16980"/>
                <a:gd name="T98" fmla="*/ 4353 w 6132"/>
                <a:gd name="T99" fmla="*/ 542 h 16980"/>
                <a:gd name="T100" fmla="*/ 4588 w 6132"/>
                <a:gd name="T101" fmla="*/ 847 h 16980"/>
                <a:gd name="T102" fmla="*/ 4745 w 6132"/>
                <a:gd name="T103" fmla="*/ 1184 h 16980"/>
                <a:gd name="T104" fmla="*/ 4820 w 6132"/>
                <a:gd name="T105" fmla="*/ 1555 h 16980"/>
                <a:gd name="T106" fmla="*/ 4818 w 6132"/>
                <a:gd name="T107" fmla="*/ 1917 h 16980"/>
                <a:gd name="T108" fmla="*/ 4752 w 6132"/>
                <a:gd name="T109" fmla="*/ 2240 h 16980"/>
                <a:gd name="T110" fmla="*/ 4624 w 6132"/>
                <a:gd name="T111" fmla="*/ 2541 h 16980"/>
                <a:gd name="T112" fmla="*/ 4431 w 6132"/>
                <a:gd name="T113" fmla="*/ 2824 h 16980"/>
                <a:gd name="T114" fmla="*/ 4192 w 6132"/>
                <a:gd name="T115" fmla="*/ 3066 h 16980"/>
                <a:gd name="T116" fmla="*/ 3919 w 6132"/>
                <a:gd name="T117" fmla="*/ 3252 h 16980"/>
                <a:gd name="T118" fmla="*/ 3611 w 6132"/>
                <a:gd name="T119" fmla="*/ 3381 h 16980"/>
                <a:gd name="T120" fmla="*/ 3466 w 6132"/>
                <a:gd name="T121" fmla="*/ 3480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grpFill/>
            <a:ln w="19050" cap="rnd" cmpd="sng" algn="ctr">
              <a:solidFill>
                <a:srgbClr val="54A021">
                  <a:shade val="50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50" name="Freeform 17"/>
            <p:cNvSpPr>
              <a:spLocks/>
            </p:cNvSpPr>
            <p:nvPr/>
          </p:nvSpPr>
          <p:spPr bwMode="auto">
            <a:xfrm>
              <a:off x="2784" y="2168"/>
              <a:ext cx="161" cy="499"/>
            </a:xfrm>
            <a:custGeom>
              <a:avLst/>
              <a:gdLst>
                <a:gd name="T0" fmla="*/ 4558 w 6132"/>
                <a:gd name="T1" fmla="*/ 3551 h 16980"/>
                <a:gd name="T2" fmla="*/ 4932 w 6132"/>
                <a:gd name="T3" fmla="*/ 3676 h 16980"/>
                <a:gd name="T4" fmla="*/ 5287 w 6132"/>
                <a:gd name="T5" fmla="*/ 3900 h 16980"/>
                <a:gd name="T6" fmla="*/ 5619 w 6132"/>
                <a:gd name="T7" fmla="*/ 4220 h 16980"/>
                <a:gd name="T8" fmla="*/ 5880 w 6132"/>
                <a:gd name="T9" fmla="*/ 4585 h 16980"/>
                <a:gd name="T10" fmla="*/ 6049 w 6132"/>
                <a:gd name="T11" fmla="*/ 4967 h 16980"/>
                <a:gd name="T12" fmla="*/ 6127 w 6132"/>
                <a:gd name="T13" fmla="*/ 5370 h 16980"/>
                <a:gd name="T14" fmla="*/ 6122 w 6132"/>
                <a:gd name="T15" fmla="*/ 9793 h 16980"/>
                <a:gd name="T16" fmla="*/ 6053 w 6132"/>
                <a:gd name="T17" fmla="*/ 10109 h 16980"/>
                <a:gd name="T18" fmla="*/ 5917 w 6132"/>
                <a:gd name="T19" fmla="*/ 10397 h 16980"/>
                <a:gd name="T20" fmla="*/ 5715 w 6132"/>
                <a:gd name="T21" fmla="*/ 10660 h 16980"/>
                <a:gd name="T22" fmla="*/ 5455 w 6132"/>
                <a:gd name="T23" fmla="*/ 10883 h 16980"/>
                <a:gd name="T24" fmla="*/ 5145 w 6132"/>
                <a:gd name="T25" fmla="*/ 11056 h 16980"/>
                <a:gd name="T26" fmla="*/ 4787 w 6132"/>
                <a:gd name="T27" fmla="*/ 11178 h 16980"/>
                <a:gd name="T28" fmla="*/ 1424 w 6132"/>
                <a:gd name="T29" fmla="*/ 11201 h 16980"/>
                <a:gd name="T30" fmla="*/ 1026 w 6132"/>
                <a:gd name="T31" fmla="*/ 11058 h 16980"/>
                <a:gd name="T32" fmla="*/ 719 w 6132"/>
                <a:gd name="T33" fmla="*/ 10901 h 16980"/>
                <a:gd name="T34" fmla="*/ 456 w 6132"/>
                <a:gd name="T35" fmla="*/ 10714 h 16980"/>
                <a:gd name="T36" fmla="*/ 247 w 6132"/>
                <a:gd name="T37" fmla="*/ 10503 h 16980"/>
                <a:gd name="T38" fmla="*/ 101 w 6132"/>
                <a:gd name="T39" fmla="*/ 10281 h 16980"/>
                <a:gd name="T40" fmla="*/ 19 w 6132"/>
                <a:gd name="T41" fmla="*/ 10047 h 16980"/>
                <a:gd name="T42" fmla="*/ 1 w 6132"/>
                <a:gd name="T43" fmla="*/ 5453 h 16980"/>
                <a:gd name="T44" fmla="*/ 57 w 6132"/>
                <a:gd name="T45" fmla="*/ 4978 h 16980"/>
                <a:gd name="T46" fmla="*/ 208 w 6132"/>
                <a:gd name="T47" fmla="*/ 4560 h 16980"/>
                <a:gd name="T48" fmla="*/ 453 w 6132"/>
                <a:gd name="T49" fmla="*/ 4201 h 16980"/>
                <a:gd name="T50" fmla="*/ 789 w 6132"/>
                <a:gd name="T51" fmla="*/ 3904 h 16980"/>
                <a:gd name="T52" fmla="*/ 1194 w 6132"/>
                <a:gd name="T53" fmla="*/ 3691 h 16980"/>
                <a:gd name="T54" fmla="*/ 1670 w 6132"/>
                <a:gd name="T55" fmla="*/ 3564 h 16980"/>
                <a:gd name="T56" fmla="*/ 2212 w 6132"/>
                <a:gd name="T57" fmla="*/ 3522 h 16980"/>
                <a:gd name="T58" fmla="*/ 2312 w 6132"/>
                <a:gd name="T59" fmla="*/ 3514 h 16980"/>
                <a:gd name="T60" fmla="*/ 2617 w 6132"/>
                <a:gd name="T61" fmla="*/ 3511 h 16980"/>
                <a:gd name="T62" fmla="*/ 2686 w 6132"/>
                <a:gd name="T63" fmla="*/ 3430 h 16980"/>
                <a:gd name="T64" fmla="*/ 2402 w 6132"/>
                <a:gd name="T65" fmla="*/ 3322 h 16980"/>
                <a:gd name="T66" fmla="*/ 2117 w 6132"/>
                <a:gd name="T67" fmla="*/ 3158 h 16980"/>
                <a:gd name="T68" fmla="*/ 1869 w 6132"/>
                <a:gd name="T69" fmla="*/ 2950 h 16980"/>
                <a:gd name="T70" fmla="*/ 1660 w 6132"/>
                <a:gd name="T71" fmla="*/ 2699 h 16980"/>
                <a:gd name="T72" fmla="*/ 1506 w 6132"/>
                <a:gd name="T73" fmla="*/ 2420 h 16980"/>
                <a:gd name="T74" fmla="*/ 1408 w 6132"/>
                <a:gd name="T75" fmla="*/ 2123 h 16980"/>
                <a:gd name="T76" fmla="*/ 1367 w 6132"/>
                <a:gd name="T77" fmla="*/ 1804 h 16980"/>
                <a:gd name="T78" fmla="*/ 1390 w 6132"/>
                <a:gd name="T79" fmla="*/ 1427 h 16980"/>
                <a:gd name="T80" fmla="*/ 1493 w 6132"/>
                <a:gd name="T81" fmla="*/ 1068 h 16980"/>
                <a:gd name="T82" fmla="*/ 1676 w 6132"/>
                <a:gd name="T83" fmla="*/ 742 h 16980"/>
                <a:gd name="T84" fmla="*/ 1940 w 6132"/>
                <a:gd name="T85" fmla="*/ 448 h 16980"/>
                <a:gd name="T86" fmla="*/ 2247 w 6132"/>
                <a:gd name="T87" fmla="*/ 219 h 16980"/>
                <a:gd name="T88" fmla="*/ 2588 w 6132"/>
                <a:gd name="T89" fmla="*/ 71 h 16980"/>
                <a:gd name="T90" fmla="*/ 2962 w 6132"/>
                <a:gd name="T91" fmla="*/ 4 h 16980"/>
                <a:gd name="T92" fmla="*/ 3356 w 6132"/>
                <a:gd name="T93" fmla="*/ 18 h 16980"/>
                <a:gd name="T94" fmla="*/ 3721 w 6132"/>
                <a:gd name="T95" fmla="*/ 111 h 16980"/>
                <a:gd name="T96" fmla="*/ 4053 w 6132"/>
                <a:gd name="T97" fmla="*/ 287 h 16980"/>
                <a:gd name="T98" fmla="*/ 4353 w 6132"/>
                <a:gd name="T99" fmla="*/ 542 h 16980"/>
                <a:gd name="T100" fmla="*/ 4588 w 6132"/>
                <a:gd name="T101" fmla="*/ 847 h 16980"/>
                <a:gd name="T102" fmla="*/ 4745 w 6132"/>
                <a:gd name="T103" fmla="*/ 1184 h 16980"/>
                <a:gd name="T104" fmla="*/ 4820 w 6132"/>
                <a:gd name="T105" fmla="*/ 1555 h 16980"/>
                <a:gd name="T106" fmla="*/ 4818 w 6132"/>
                <a:gd name="T107" fmla="*/ 1917 h 16980"/>
                <a:gd name="T108" fmla="*/ 4752 w 6132"/>
                <a:gd name="T109" fmla="*/ 2240 h 16980"/>
                <a:gd name="T110" fmla="*/ 4624 w 6132"/>
                <a:gd name="T111" fmla="*/ 2541 h 16980"/>
                <a:gd name="T112" fmla="*/ 4431 w 6132"/>
                <a:gd name="T113" fmla="*/ 2824 h 16980"/>
                <a:gd name="T114" fmla="*/ 4192 w 6132"/>
                <a:gd name="T115" fmla="*/ 3066 h 16980"/>
                <a:gd name="T116" fmla="*/ 3919 w 6132"/>
                <a:gd name="T117" fmla="*/ 3252 h 16980"/>
                <a:gd name="T118" fmla="*/ 3611 w 6132"/>
                <a:gd name="T119" fmla="*/ 3381 h 16980"/>
                <a:gd name="T120" fmla="*/ 3466 w 6132"/>
                <a:gd name="T121" fmla="*/ 3480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grpFill/>
            <a:ln w="19050" cap="rnd" cmpd="sng" algn="ctr">
              <a:solidFill>
                <a:srgbClr val="54A021">
                  <a:shade val="50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51" name="Freeform 17"/>
            <p:cNvSpPr>
              <a:spLocks/>
            </p:cNvSpPr>
            <p:nvPr/>
          </p:nvSpPr>
          <p:spPr bwMode="auto">
            <a:xfrm>
              <a:off x="2642" y="1731"/>
              <a:ext cx="161" cy="499"/>
            </a:xfrm>
            <a:custGeom>
              <a:avLst/>
              <a:gdLst>
                <a:gd name="T0" fmla="*/ 4558 w 6132"/>
                <a:gd name="T1" fmla="*/ 3551 h 16980"/>
                <a:gd name="T2" fmla="*/ 4932 w 6132"/>
                <a:gd name="T3" fmla="*/ 3676 h 16980"/>
                <a:gd name="T4" fmla="*/ 5287 w 6132"/>
                <a:gd name="T5" fmla="*/ 3900 h 16980"/>
                <a:gd name="T6" fmla="*/ 5619 w 6132"/>
                <a:gd name="T7" fmla="*/ 4220 h 16980"/>
                <a:gd name="T8" fmla="*/ 5880 w 6132"/>
                <a:gd name="T9" fmla="*/ 4585 h 16980"/>
                <a:gd name="T10" fmla="*/ 6049 w 6132"/>
                <a:gd name="T11" fmla="*/ 4967 h 16980"/>
                <a:gd name="T12" fmla="*/ 6127 w 6132"/>
                <a:gd name="T13" fmla="*/ 5370 h 16980"/>
                <a:gd name="T14" fmla="*/ 6122 w 6132"/>
                <a:gd name="T15" fmla="*/ 9793 h 16980"/>
                <a:gd name="T16" fmla="*/ 6053 w 6132"/>
                <a:gd name="T17" fmla="*/ 10109 h 16980"/>
                <a:gd name="T18" fmla="*/ 5917 w 6132"/>
                <a:gd name="T19" fmla="*/ 10397 h 16980"/>
                <a:gd name="T20" fmla="*/ 5715 w 6132"/>
                <a:gd name="T21" fmla="*/ 10660 h 16980"/>
                <a:gd name="T22" fmla="*/ 5455 w 6132"/>
                <a:gd name="T23" fmla="*/ 10883 h 16980"/>
                <a:gd name="T24" fmla="*/ 5145 w 6132"/>
                <a:gd name="T25" fmla="*/ 11056 h 16980"/>
                <a:gd name="T26" fmla="*/ 4787 w 6132"/>
                <a:gd name="T27" fmla="*/ 11178 h 16980"/>
                <a:gd name="T28" fmla="*/ 1424 w 6132"/>
                <a:gd name="T29" fmla="*/ 11201 h 16980"/>
                <a:gd name="T30" fmla="*/ 1026 w 6132"/>
                <a:gd name="T31" fmla="*/ 11058 h 16980"/>
                <a:gd name="T32" fmla="*/ 719 w 6132"/>
                <a:gd name="T33" fmla="*/ 10901 h 16980"/>
                <a:gd name="T34" fmla="*/ 456 w 6132"/>
                <a:gd name="T35" fmla="*/ 10714 h 16980"/>
                <a:gd name="T36" fmla="*/ 247 w 6132"/>
                <a:gd name="T37" fmla="*/ 10503 h 16980"/>
                <a:gd name="T38" fmla="*/ 101 w 6132"/>
                <a:gd name="T39" fmla="*/ 10281 h 16980"/>
                <a:gd name="T40" fmla="*/ 19 w 6132"/>
                <a:gd name="T41" fmla="*/ 10047 h 16980"/>
                <a:gd name="T42" fmla="*/ 1 w 6132"/>
                <a:gd name="T43" fmla="*/ 5453 h 16980"/>
                <a:gd name="T44" fmla="*/ 57 w 6132"/>
                <a:gd name="T45" fmla="*/ 4978 h 16980"/>
                <a:gd name="T46" fmla="*/ 208 w 6132"/>
                <a:gd name="T47" fmla="*/ 4560 h 16980"/>
                <a:gd name="T48" fmla="*/ 453 w 6132"/>
                <a:gd name="T49" fmla="*/ 4201 h 16980"/>
                <a:gd name="T50" fmla="*/ 789 w 6132"/>
                <a:gd name="T51" fmla="*/ 3904 h 16980"/>
                <a:gd name="T52" fmla="*/ 1194 w 6132"/>
                <a:gd name="T53" fmla="*/ 3691 h 16980"/>
                <a:gd name="T54" fmla="*/ 1670 w 6132"/>
                <a:gd name="T55" fmla="*/ 3564 h 16980"/>
                <a:gd name="T56" fmla="*/ 2212 w 6132"/>
                <a:gd name="T57" fmla="*/ 3522 h 16980"/>
                <a:gd name="T58" fmla="*/ 2312 w 6132"/>
                <a:gd name="T59" fmla="*/ 3514 h 16980"/>
                <a:gd name="T60" fmla="*/ 2617 w 6132"/>
                <a:gd name="T61" fmla="*/ 3511 h 16980"/>
                <a:gd name="T62" fmla="*/ 2686 w 6132"/>
                <a:gd name="T63" fmla="*/ 3430 h 16980"/>
                <a:gd name="T64" fmla="*/ 2402 w 6132"/>
                <a:gd name="T65" fmla="*/ 3322 h 16980"/>
                <a:gd name="T66" fmla="*/ 2117 w 6132"/>
                <a:gd name="T67" fmla="*/ 3158 h 16980"/>
                <a:gd name="T68" fmla="*/ 1869 w 6132"/>
                <a:gd name="T69" fmla="*/ 2950 h 16980"/>
                <a:gd name="T70" fmla="*/ 1660 w 6132"/>
                <a:gd name="T71" fmla="*/ 2699 h 16980"/>
                <a:gd name="T72" fmla="*/ 1506 w 6132"/>
                <a:gd name="T73" fmla="*/ 2420 h 16980"/>
                <a:gd name="T74" fmla="*/ 1408 w 6132"/>
                <a:gd name="T75" fmla="*/ 2123 h 16980"/>
                <a:gd name="T76" fmla="*/ 1367 w 6132"/>
                <a:gd name="T77" fmla="*/ 1804 h 16980"/>
                <a:gd name="T78" fmla="*/ 1390 w 6132"/>
                <a:gd name="T79" fmla="*/ 1427 h 16980"/>
                <a:gd name="T80" fmla="*/ 1493 w 6132"/>
                <a:gd name="T81" fmla="*/ 1068 h 16980"/>
                <a:gd name="T82" fmla="*/ 1676 w 6132"/>
                <a:gd name="T83" fmla="*/ 742 h 16980"/>
                <a:gd name="T84" fmla="*/ 1940 w 6132"/>
                <a:gd name="T85" fmla="*/ 448 h 16980"/>
                <a:gd name="T86" fmla="*/ 2247 w 6132"/>
                <a:gd name="T87" fmla="*/ 219 h 16980"/>
                <a:gd name="T88" fmla="*/ 2588 w 6132"/>
                <a:gd name="T89" fmla="*/ 71 h 16980"/>
                <a:gd name="T90" fmla="*/ 2962 w 6132"/>
                <a:gd name="T91" fmla="*/ 4 h 16980"/>
                <a:gd name="T92" fmla="*/ 3356 w 6132"/>
                <a:gd name="T93" fmla="*/ 18 h 16980"/>
                <a:gd name="T94" fmla="*/ 3721 w 6132"/>
                <a:gd name="T95" fmla="*/ 111 h 16980"/>
                <a:gd name="T96" fmla="*/ 4053 w 6132"/>
                <a:gd name="T97" fmla="*/ 287 h 16980"/>
                <a:gd name="T98" fmla="*/ 4353 w 6132"/>
                <a:gd name="T99" fmla="*/ 542 h 16980"/>
                <a:gd name="T100" fmla="*/ 4588 w 6132"/>
                <a:gd name="T101" fmla="*/ 847 h 16980"/>
                <a:gd name="T102" fmla="*/ 4745 w 6132"/>
                <a:gd name="T103" fmla="*/ 1184 h 16980"/>
                <a:gd name="T104" fmla="*/ 4820 w 6132"/>
                <a:gd name="T105" fmla="*/ 1555 h 16980"/>
                <a:gd name="T106" fmla="*/ 4818 w 6132"/>
                <a:gd name="T107" fmla="*/ 1917 h 16980"/>
                <a:gd name="T108" fmla="*/ 4752 w 6132"/>
                <a:gd name="T109" fmla="*/ 2240 h 16980"/>
                <a:gd name="T110" fmla="*/ 4624 w 6132"/>
                <a:gd name="T111" fmla="*/ 2541 h 16980"/>
                <a:gd name="T112" fmla="*/ 4431 w 6132"/>
                <a:gd name="T113" fmla="*/ 2824 h 16980"/>
                <a:gd name="T114" fmla="*/ 4192 w 6132"/>
                <a:gd name="T115" fmla="*/ 3066 h 16980"/>
                <a:gd name="T116" fmla="*/ 3919 w 6132"/>
                <a:gd name="T117" fmla="*/ 3252 h 16980"/>
                <a:gd name="T118" fmla="*/ 3611 w 6132"/>
                <a:gd name="T119" fmla="*/ 3381 h 16980"/>
                <a:gd name="T120" fmla="*/ 3466 w 6132"/>
                <a:gd name="T121" fmla="*/ 3480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grpFill/>
            <a:ln w="19050" cap="rnd" cmpd="sng" algn="ctr">
              <a:solidFill>
                <a:srgbClr val="54A021">
                  <a:shade val="50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52" name="Freeform 17"/>
            <p:cNvSpPr>
              <a:spLocks/>
            </p:cNvSpPr>
            <p:nvPr/>
          </p:nvSpPr>
          <p:spPr bwMode="auto">
            <a:xfrm>
              <a:off x="2594" y="2169"/>
              <a:ext cx="161" cy="499"/>
            </a:xfrm>
            <a:custGeom>
              <a:avLst/>
              <a:gdLst>
                <a:gd name="T0" fmla="*/ 4558 w 6132"/>
                <a:gd name="T1" fmla="*/ 3551 h 16980"/>
                <a:gd name="T2" fmla="*/ 4932 w 6132"/>
                <a:gd name="T3" fmla="*/ 3676 h 16980"/>
                <a:gd name="T4" fmla="*/ 5287 w 6132"/>
                <a:gd name="T5" fmla="*/ 3900 h 16980"/>
                <a:gd name="T6" fmla="*/ 5619 w 6132"/>
                <a:gd name="T7" fmla="*/ 4220 h 16980"/>
                <a:gd name="T8" fmla="*/ 5880 w 6132"/>
                <a:gd name="T9" fmla="*/ 4585 h 16980"/>
                <a:gd name="T10" fmla="*/ 6049 w 6132"/>
                <a:gd name="T11" fmla="*/ 4967 h 16980"/>
                <a:gd name="T12" fmla="*/ 6127 w 6132"/>
                <a:gd name="T13" fmla="*/ 5370 h 16980"/>
                <a:gd name="T14" fmla="*/ 6122 w 6132"/>
                <a:gd name="T15" fmla="*/ 9793 h 16980"/>
                <a:gd name="T16" fmla="*/ 6053 w 6132"/>
                <a:gd name="T17" fmla="*/ 10109 h 16980"/>
                <a:gd name="T18" fmla="*/ 5917 w 6132"/>
                <a:gd name="T19" fmla="*/ 10397 h 16980"/>
                <a:gd name="T20" fmla="*/ 5715 w 6132"/>
                <a:gd name="T21" fmla="*/ 10660 h 16980"/>
                <a:gd name="T22" fmla="*/ 5455 w 6132"/>
                <a:gd name="T23" fmla="*/ 10883 h 16980"/>
                <a:gd name="T24" fmla="*/ 5145 w 6132"/>
                <a:gd name="T25" fmla="*/ 11056 h 16980"/>
                <a:gd name="T26" fmla="*/ 4787 w 6132"/>
                <a:gd name="T27" fmla="*/ 11178 h 16980"/>
                <a:gd name="T28" fmla="*/ 1424 w 6132"/>
                <a:gd name="T29" fmla="*/ 11201 h 16980"/>
                <a:gd name="T30" fmla="*/ 1026 w 6132"/>
                <a:gd name="T31" fmla="*/ 11058 h 16980"/>
                <a:gd name="T32" fmla="*/ 719 w 6132"/>
                <a:gd name="T33" fmla="*/ 10901 h 16980"/>
                <a:gd name="T34" fmla="*/ 456 w 6132"/>
                <a:gd name="T35" fmla="*/ 10714 h 16980"/>
                <a:gd name="T36" fmla="*/ 247 w 6132"/>
                <a:gd name="T37" fmla="*/ 10503 h 16980"/>
                <a:gd name="T38" fmla="*/ 101 w 6132"/>
                <a:gd name="T39" fmla="*/ 10281 h 16980"/>
                <a:gd name="T40" fmla="*/ 19 w 6132"/>
                <a:gd name="T41" fmla="*/ 10047 h 16980"/>
                <a:gd name="T42" fmla="*/ 1 w 6132"/>
                <a:gd name="T43" fmla="*/ 5453 h 16980"/>
                <a:gd name="T44" fmla="*/ 57 w 6132"/>
                <a:gd name="T45" fmla="*/ 4978 h 16980"/>
                <a:gd name="T46" fmla="*/ 208 w 6132"/>
                <a:gd name="T47" fmla="*/ 4560 h 16980"/>
                <a:gd name="T48" fmla="*/ 453 w 6132"/>
                <a:gd name="T49" fmla="*/ 4201 h 16980"/>
                <a:gd name="T50" fmla="*/ 789 w 6132"/>
                <a:gd name="T51" fmla="*/ 3904 h 16980"/>
                <a:gd name="T52" fmla="*/ 1194 w 6132"/>
                <a:gd name="T53" fmla="*/ 3691 h 16980"/>
                <a:gd name="T54" fmla="*/ 1670 w 6132"/>
                <a:gd name="T55" fmla="*/ 3564 h 16980"/>
                <a:gd name="T56" fmla="*/ 2212 w 6132"/>
                <a:gd name="T57" fmla="*/ 3522 h 16980"/>
                <a:gd name="T58" fmla="*/ 2312 w 6132"/>
                <a:gd name="T59" fmla="*/ 3514 h 16980"/>
                <a:gd name="T60" fmla="*/ 2617 w 6132"/>
                <a:gd name="T61" fmla="*/ 3511 h 16980"/>
                <a:gd name="T62" fmla="*/ 2686 w 6132"/>
                <a:gd name="T63" fmla="*/ 3430 h 16980"/>
                <a:gd name="T64" fmla="*/ 2402 w 6132"/>
                <a:gd name="T65" fmla="*/ 3322 h 16980"/>
                <a:gd name="T66" fmla="*/ 2117 w 6132"/>
                <a:gd name="T67" fmla="*/ 3158 h 16980"/>
                <a:gd name="T68" fmla="*/ 1869 w 6132"/>
                <a:gd name="T69" fmla="*/ 2950 h 16980"/>
                <a:gd name="T70" fmla="*/ 1660 w 6132"/>
                <a:gd name="T71" fmla="*/ 2699 h 16980"/>
                <a:gd name="T72" fmla="*/ 1506 w 6132"/>
                <a:gd name="T73" fmla="*/ 2420 h 16980"/>
                <a:gd name="T74" fmla="*/ 1408 w 6132"/>
                <a:gd name="T75" fmla="*/ 2123 h 16980"/>
                <a:gd name="T76" fmla="*/ 1367 w 6132"/>
                <a:gd name="T77" fmla="*/ 1804 h 16980"/>
                <a:gd name="T78" fmla="*/ 1390 w 6132"/>
                <a:gd name="T79" fmla="*/ 1427 h 16980"/>
                <a:gd name="T80" fmla="*/ 1493 w 6132"/>
                <a:gd name="T81" fmla="*/ 1068 h 16980"/>
                <a:gd name="T82" fmla="*/ 1676 w 6132"/>
                <a:gd name="T83" fmla="*/ 742 h 16980"/>
                <a:gd name="T84" fmla="*/ 1940 w 6132"/>
                <a:gd name="T85" fmla="*/ 448 h 16980"/>
                <a:gd name="T86" fmla="*/ 2247 w 6132"/>
                <a:gd name="T87" fmla="*/ 219 h 16980"/>
                <a:gd name="T88" fmla="*/ 2588 w 6132"/>
                <a:gd name="T89" fmla="*/ 71 h 16980"/>
                <a:gd name="T90" fmla="*/ 2962 w 6132"/>
                <a:gd name="T91" fmla="*/ 4 h 16980"/>
                <a:gd name="T92" fmla="*/ 3356 w 6132"/>
                <a:gd name="T93" fmla="*/ 18 h 16980"/>
                <a:gd name="T94" fmla="*/ 3721 w 6132"/>
                <a:gd name="T95" fmla="*/ 111 h 16980"/>
                <a:gd name="T96" fmla="*/ 4053 w 6132"/>
                <a:gd name="T97" fmla="*/ 287 h 16980"/>
                <a:gd name="T98" fmla="*/ 4353 w 6132"/>
                <a:gd name="T99" fmla="*/ 542 h 16980"/>
                <a:gd name="T100" fmla="*/ 4588 w 6132"/>
                <a:gd name="T101" fmla="*/ 847 h 16980"/>
                <a:gd name="T102" fmla="*/ 4745 w 6132"/>
                <a:gd name="T103" fmla="*/ 1184 h 16980"/>
                <a:gd name="T104" fmla="*/ 4820 w 6132"/>
                <a:gd name="T105" fmla="*/ 1555 h 16980"/>
                <a:gd name="T106" fmla="*/ 4818 w 6132"/>
                <a:gd name="T107" fmla="*/ 1917 h 16980"/>
                <a:gd name="T108" fmla="*/ 4752 w 6132"/>
                <a:gd name="T109" fmla="*/ 2240 h 16980"/>
                <a:gd name="T110" fmla="*/ 4624 w 6132"/>
                <a:gd name="T111" fmla="*/ 2541 h 16980"/>
                <a:gd name="T112" fmla="*/ 4431 w 6132"/>
                <a:gd name="T113" fmla="*/ 2824 h 16980"/>
                <a:gd name="T114" fmla="*/ 4192 w 6132"/>
                <a:gd name="T115" fmla="*/ 3066 h 16980"/>
                <a:gd name="T116" fmla="*/ 3919 w 6132"/>
                <a:gd name="T117" fmla="*/ 3252 h 16980"/>
                <a:gd name="T118" fmla="*/ 3611 w 6132"/>
                <a:gd name="T119" fmla="*/ 3381 h 16980"/>
                <a:gd name="T120" fmla="*/ 3466 w 6132"/>
                <a:gd name="T121" fmla="*/ 3480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grpFill/>
            <a:ln w="19050" cap="rnd" cmpd="sng" algn="ctr">
              <a:solidFill>
                <a:srgbClr val="54A021">
                  <a:shade val="50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prstClr val="white"/>
                </a:solidFill>
                <a:latin typeface="Trebuchet MS"/>
              </a:endParaRPr>
            </a:p>
          </p:txBody>
        </p:sp>
      </p:grpSp>
      <p:grpSp>
        <p:nvGrpSpPr>
          <p:cNvPr id="19" name="Group 11"/>
          <p:cNvGrpSpPr>
            <a:grpSpLocks/>
          </p:cNvGrpSpPr>
          <p:nvPr/>
        </p:nvGrpSpPr>
        <p:grpSpPr bwMode="auto">
          <a:xfrm>
            <a:off x="421684" y="2397711"/>
            <a:ext cx="780933" cy="1282225"/>
            <a:chOff x="2594" y="1709"/>
            <a:chExt cx="576" cy="964"/>
          </a:xfrm>
          <a:solidFill>
            <a:srgbClr val="002060"/>
          </a:solidFill>
        </p:grpSpPr>
        <p:sp>
          <p:nvSpPr>
            <p:cNvPr id="54" name="Freeform 12"/>
            <p:cNvSpPr>
              <a:spLocks/>
            </p:cNvSpPr>
            <p:nvPr/>
          </p:nvSpPr>
          <p:spPr bwMode="auto">
            <a:xfrm>
              <a:off x="3009" y="1709"/>
              <a:ext cx="161" cy="499"/>
            </a:xfrm>
            <a:custGeom>
              <a:avLst/>
              <a:gdLst>
                <a:gd name="T0" fmla="*/ 4558 w 6132"/>
                <a:gd name="T1" fmla="*/ 3551 h 16980"/>
                <a:gd name="T2" fmla="*/ 4932 w 6132"/>
                <a:gd name="T3" fmla="*/ 3676 h 16980"/>
                <a:gd name="T4" fmla="*/ 5287 w 6132"/>
                <a:gd name="T5" fmla="*/ 3900 h 16980"/>
                <a:gd name="T6" fmla="*/ 5619 w 6132"/>
                <a:gd name="T7" fmla="*/ 4220 h 16980"/>
                <a:gd name="T8" fmla="*/ 5880 w 6132"/>
                <a:gd name="T9" fmla="*/ 4585 h 16980"/>
                <a:gd name="T10" fmla="*/ 6049 w 6132"/>
                <a:gd name="T11" fmla="*/ 4967 h 16980"/>
                <a:gd name="T12" fmla="*/ 6127 w 6132"/>
                <a:gd name="T13" fmla="*/ 5370 h 16980"/>
                <a:gd name="T14" fmla="*/ 6122 w 6132"/>
                <a:gd name="T15" fmla="*/ 9793 h 16980"/>
                <a:gd name="T16" fmla="*/ 6053 w 6132"/>
                <a:gd name="T17" fmla="*/ 10109 h 16980"/>
                <a:gd name="T18" fmla="*/ 5917 w 6132"/>
                <a:gd name="T19" fmla="*/ 10397 h 16980"/>
                <a:gd name="T20" fmla="*/ 5715 w 6132"/>
                <a:gd name="T21" fmla="*/ 10660 h 16980"/>
                <a:gd name="T22" fmla="*/ 5455 w 6132"/>
                <a:gd name="T23" fmla="*/ 10883 h 16980"/>
                <a:gd name="T24" fmla="*/ 5145 w 6132"/>
                <a:gd name="T25" fmla="*/ 11056 h 16980"/>
                <a:gd name="T26" fmla="*/ 4787 w 6132"/>
                <a:gd name="T27" fmla="*/ 11178 h 16980"/>
                <a:gd name="T28" fmla="*/ 1424 w 6132"/>
                <a:gd name="T29" fmla="*/ 11201 h 16980"/>
                <a:gd name="T30" fmla="*/ 1026 w 6132"/>
                <a:gd name="T31" fmla="*/ 11058 h 16980"/>
                <a:gd name="T32" fmla="*/ 719 w 6132"/>
                <a:gd name="T33" fmla="*/ 10901 h 16980"/>
                <a:gd name="T34" fmla="*/ 456 w 6132"/>
                <a:gd name="T35" fmla="*/ 10714 h 16980"/>
                <a:gd name="T36" fmla="*/ 247 w 6132"/>
                <a:gd name="T37" fmla="*/ 10503 h 16980"/>
                <a:gd name="T38" fmla="*/ 101 w 6132"/>
                <a:gd name="T39" fmla="*/ 10281 h 16980"/>
                <a:gd name="T40" fmla="*/ 19 w 6132"/>
                <a:gd name="T41" fmla="*/ 10047 h 16980"/>
                <a:gd name="T42" fmla="*/ 1 w 6132"/>
                <a:gd name="T43" fmla="*/ 5453 h 16980"/>
                <a:gd name="T44" fmla="*/ 57 w 6132"/>
                <a:gd name="T45" fmla="*/ 4978 h 16980"/>
                <a:gd name="T46" fmla="*/ 208 w 6132"/>
                <a:gd name="T47" fmla="*/ 4560 h 16980"/>
                <a:gd name="T48" fmla="*/ 453 w 6132"/>
                <a:gd name="T49" fmla="*/ 4201 h 16980"/>
                <a:gd name="T50" fmla="*/ 789 w 6132"/>
                <a:gd name="T51" fmla="*/ 3904 h 16980"/>
                <a:gd name="T52" fmla="*/ 1194 w 6132"/>
                <a:gd name="T53" fmla="*/ 3691 h 16980"/>
                <a:gd name="T54" fmla="*/ 1670 w 6132"/>
                <a:gd name="T55" fmla="*/ 3564 h 16980"/>
                <a:gd name="T56" fmla="*/ 2212 w 6132"/>
                <a:gd name="T57" fmla="*/ 3522 h 16980"/>
                <a:gd name="T58" fmla="*/ 2312 w 6132"/>
                <a:gd name="T59" fmla="*/ 3514 h 16980"/>
                <a:gd name="T60" fmla="*/ 2617 w 6132"/>
                <a:gd name="T61" fmla="*/ 3511 h 16980"/>
                <a:gd name="T62" fmla="*/ 2686 w 6132"/>
                <a:gd name="T63" fmla="*/ 3430 h 16980"/>
                <a:gd name="T64" fmla="*/ 2402 w 6132"/>
                <a:gd name="T65" fmla="*/ 3322 h 16980"/>
                <a:gd name="T66" fmla="*/ 2117 w 6132"/>
                <a:gd name="T67" fmla="*/ 3158 h 16980"/>
                <a:gd name="T68" fmla="*/ 1869 w 6132"/>
                <a:gd name="T69" fmla="*/ 2950 h 16980"/>
                <a:gd name="T70" fmla="*/ 1660 w 6132"/>
                <a:gd name="T71" fmla="*/ 2699 h 16980"/>
                <a:gd name="T72" fmla="*/ 1506 w 6132"/>
                <a:gd name="T73" fmla="*/ 2420 h 16980"/>
                <a:gd name="T74" fmla="*/ 1408 w 6132"/>
                <a:gd name="T75" fmla="*/ 2123 h 16980"/>
                <a:gd name="T76" fmla="*/ 1367 w 6132"/>
                <a:gd name="T77" fmla="*/ 1804 h 16980"/>
                <a:gd name="T78" fmla="*/ 1390 w 6132"/>
                <a:gd name="T79" fmla="*/ 1427 h 16980"/>
                <a:gd name="T80" fmla="*/ 1493 w 6132"/>
                <a:gd name="T81" fmla="*/ 1068 h 16980"/>
                <a:gd name="T82" fmla="*/ 1676 w 6132"/>
                <a:gd name="T83" fmla="*/ 742 h 16980"/>
                <a:gd name="T84" fmla="*/ 1940 w 6132"/>
                <a:gd name="T85" fmla="*/ 448 h 16980"/>
                <a:gd name="T86" fmla="*/ 2247 w 6132"/>
                <a:gd name="T87" fmla="*/ 219 h 16980"/>
                <a:gd name="T88" fmla="*/ 2588 w 6132"/>
                <a:gd name="T89" fmla="*/ 71 h 16980"/>
                <a:gd name="T90" fmla="*/ 2962 w 6132"/>
                <a:gd name="T91" fmla="*/ 4 h 16980"/>
                <a:gd name="T92" fmla="*/ 3356 w 6132"/>
                <a:gd name="T93" fmla="*/ 18 h 16980"/>
                <a:gd name="T94" fmla="*/ 3721 w 6132"/>
                <a:gd name="T95" fmla="*/ 111 h 16980"/>
                <a:gd name="T96" fmla="*/ 4053 w 6132"/>
                <a:gd name="T97" fmla="*/ 287 h 16980"/>
                <a:gd name="T98" fmla="*/ 4353 w 6132"/>
                <a:gd name="T99" fmla="*/ 542 h 16980"/>
                <a:gd name="T100" fmla="*/ 4588 w 6132"/>
                <a:gd name="T101" fmla="*/ 847 h 16980"/>
                <a:gd name="T102" fmla="*/ 4745 w 6132"/>
                <a:gd name="T103" fmla="*/ 1184 h 16980"/>
                <a:gd name="T104" fmla="*/ 4820 w 6132"/>
                <a:gd name="T105" fmla="*/ 1555 h 16980"/>
                <a:gd name="T106" fmla="*/ 4818 w 6132"/>
                <a:gd name="T107" fmla="*/ 1917 h 16980"/>
                <a:gd name="T108" fmla="*/ 4752 w 6132"/>
                <a:gd name="T109" fmla="*/ 2240 h 16980"/>
                <a:gd name="T110" fmla="*/ 4624 w 6132"/>
                <a:gd name="T111" fmla="*/ 2541 h 16980"/>
                <a:gd name="T112" fmla="*/ 4431 w 6132"/>
                <a:gd name="T113" fmla="*/ 2824 h 16980"/>
                <a:gd name="T114" fmla="*/ 4192 w 6132"/>
                <a:gd name="T115" fmla="*/ 3066 h 16980"/>
                <a:gd name="T116" fmla="*/ 3919 w 6132"/>
                <a:gd name="T117" fmla="*/ 3252 h 16980"/>
                <a:gd name="T118" fmla="*/ 3611 w 6132"/>
                <a:gd name="T119" fmla="*/ 3381 h 16980"/>
                <a:gd name="T120" fmla="*/ 3466 w 6132"/>
                <a:gd name="T121" fmla="*/ 3480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grpFill/>
            <a:ln w="19050" cap="rnd" cmpd="sng" algn="ctr">
              <a:solidFill>
                <a:srgbClr val="54A021">
                  <a:shade val="50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srgbClr val="00B050"/>
                </a:solidFill>
                <a:latin typeface="Trebuchet MS"/>
              </a:endParaRPr>
            </a:p>
          </p:txBody>
        </p:sp>
        <p:sp>
          <p:nvSpPr>
            <p:cNvPr id="55" name="Freeform 17"/>
            <p:cNvSpPr>
              <a:spLocks/>
            </p:cNvSpPr>
            <p:nvPr/>
          </p:nvSpPr>
          <p:spPr bwMode="auto">
            <a:xfrm>
              <a:off x="2968" y="2174"/>
              <a:ext cx="161" cy="499"/>
            </a:xfrm>
            <a:custGeom>
              <a:avLst/>
              <a:gdLst>
                <a:gd name="T0" fmla="*/ 4558 w 6132"/>
                <a:gd name="T1" fmla="*/ 3551 h 16980"/>
                <a:gd name="T2" fmla="*/ 4932 w 6132"/>
                <a:gd name="T3" fmla="*/ 3676 h 16980"/>
                <a:gd name="T4" fmla="*/ 5287 w 6132"/>
                <a:gd name="T5" fmla="*/ 3900 h 16980"/>
                <a:gd name="T6" fmla="*/ 5619 w 6132"/>
                <a:gd name="T7" fmla="*/ 4220 h 16980"/>
                <a:gd name="T8" fmla="*/ 5880 w 6132"/>
                <a:gd name="T9" fmla="*/ 4585 h 16980"/>
                <a:gd name="T10" fmla="*/ 6049 w 6132"/>
                <a:gd name="T11" fmla="*/ 4967 h 16980"/>
                <a:gd name="T12" fmla="*/ 6127 w 6132"/>
                <a:gd name="T13" fmla="*/ 5370 h 16980"/>
                <a:gd name="T14" fmla="*/ 6122 w 6132"/>
                <a:gd name="T15" fmla="*/ 9793 h 16980"/>
                <a:gd name="T16" fmla="*/ 6053 w 6132"/>
                <a:gd name="T17" fmla="*/ 10109 h 16980"/>
                <a:gd name="T18" fmla="*/ 5917 w 6132"/>
                <a:gd name="T19" fmla="*/ 10397 h 16980"/>
                <a:gd name="T20" fmla="*/ 5715 w 6132"/>
                <a:gd name="T21" fmla="*/ 10660 h 16980"/>
                <a:gd name="T22" fmla="*/ 5455 w 6132"/>
                <a:gd name="T23" fmla="*/ 10883 h 16980"/>
                <a:gd name="T24" fmla="*/ 5145 w 6132"/>
                <a:gd name="T25" fmla="*/ 11056 h 16980"/>
                <a:gd name="T26" fmla="*/ 4787 w 6132"/>
                <a:gd name="T27" fmla="*/ 11178 h 16980"/>
                <a:gd name="T28" fmla="*/ 1424 w 6132"/>
                <a:gd name="T29" fmla="*/ 11201 h 16980"/>
                <a:gd name="T30" fmla="*/ 1026 w 6132"/>
                <a:gd name="T31" fmla="*/ 11058 h 16980"/>
                <a:gd name="T32" fmla="*/ 719 w 6132"/>
                <a:gd name="T33" fmla="*/ 10901 h 16980"/>
                <a:gd name="T34" fmla="*/ 456 w 6132"/>
                <a:gd name="T35" fmla="*/ 10714 h 16980"/>
                <a:gd name="T36" fmla="*/ 247 w 6132"/>
                <a:gd name="T37" fmla="*/ 10503 h 16980"/>
                <a:gd name="T38" fmla="*/ 101 w 6132"/>
                <a:gd name="T39" fmla="*/ 10281 h 16980"/>
                <a:gd name="T40" fmla="*/ 19 w 6132"/>
                <a:gd name="T41" fmla="*/ 10047 h 16980"/>
                <a:gd name="T42" fmla="*/ 1 w 6132"/>
                <a:gd name="T43" fmla="*/ 5453 h 16980"/>
                <a:gd name="T44" fmla="*/ 57 w 6132"/>
                <a:gd name="T45" fmla="*/ 4978 h 16980"/>
                <a:gd name="T46" fmla="*/ 208 w 6132"/>
                <a:gd name="T47" fmla="*/ 4560 h 16980"/>
                <a:gd name="T48" fmla="*/ 453 w 6132"/>
                <a:gd name="T49" fmla="*/ 4201 h 16980"/>
                <a:gd name="T50" fmla="*/ 789 w 6132"/>
                <a:gd name="T51" fmla="*/ 3904 h 16980"/>
                <a:gd name="T52" fmla="*/ 1194 w 6132"/>
                <a:gd name="T53" fmla="*/ 3691 h 16980"/>
                <a:gd name="T54" fmla="*/ 1670 w 6132"/>
                <a:gd name="T55" fmla="*/ 3564 h 16980"/>
                <a:gd name="T56" fmla="*/ 2212 w 6132"/>
                <a:gd name="T57" fmla="*/ 3522 h 16980"/>
                <a:gd name="T58" fmla="*/ 2312 w 6132"/>
                <a:gd name="T59" fmla="*/ 3514 h 16980"/>
                <a:gd name="T60" fmla="*/ 2617 w 6132"/>
                <a:gd name="T61" fmla="*/ 3511 h 16980"/>
                <a:gd name="T62" fmla="*/ 2686 w 6132"/>
                <a:gd name="T63" fmla="*/ 3430 h 16980"/>
                <a:gd name="T64" fmla="*/ 2402 w 6132"/>
                <a:gd name="T65" fmla="*/ 3322 h 16980"/>
                <a:gd name="T66" fmla="*/ 2117 w 6132"/>
                <a:gd name="T67" fmla="*/ 3158 h 16980"/>
                <a:gd name="T68" fmla="*/ 1869 w 6132"/>
                <a:gd name="T69" fmla="*/ 2950 h 16980"/>
                <a:gd name="T70" fmla="*/ 1660 w 6132"/>
                <a:gd name="T71" fmla="*/ 2699 h 16980"/>
                <a:gd name="T72" fmla="*/ 1506 w 6132"/>
                <a:gd name="T73" fmla="*/ 2420 h 16980"/>
                <a:gd name="T74" fmla="*/ 1408 w 6132"/>
                <a:gd name="T75" fmla="*/ 2123 h 16980"/>
                <a:gd name="T76" fmla="*/ 1367 w 6132"/>
                <a:gd name="T77" fmla="*/ 1804 h 16980"/>
                <a:gd name="T78" fmla="*/ 1390 w 6132"/>
                <a:gd name="T79" fmla="*/ 1427 h 16980"/>
                <a:gd name="T80" fmla="*/ 1493 w 6132"/>
                <a:gd name="T81" fmla="*/ 1068 h 16980"/>
                <a:gd name="T82" fmla="*/ 1676 w 6132"/>
                <a:gd name="T83" fmla="*/ 742 h 16980"/>
                <a:gd name="T84" fmla="*/ 1940 w 6132"/>
                <a:gd name="T85" fmla="*/ 448 h 16980"/>
                <a:gd name="T86" fmla="*/ 2247 w 6132"/>
                <a:gd name="T87" fmla="*/ 219 h 16980"/>
                <a:gd name="T88" fmla="*/ 2588 w 6132"/>
                <a:gd name="T89" fmla="*/ 71 h 16980"/>
                <a:gd name="T90" fmla="*/ 2962 w 6132"/>
                <a:gd name="T91" fmla="*/ 4 h 16980"/>
                <a:gd name="T92" fmla="*/ 3356 w 6132"/>
                <a:gd name="T93" fmla="*/ 18 h 16980"/>
                <a:gd name="T94" fmla="*/ 3721 w 6132"/>
                <a:gd name="T95" fmla="*/ 111 h 16980"/>
                <a:gd name="T96" fmla="*/ 4053 w 6132"/>
                <a:gd name="T97" fmla="*/ 287 h 16980"/>
                <a:gd name="T98" fmla="*/ 4353 w 6132"/>
                <a:gd name="T99" fmla="*/ 542 h 16980"/>
                <a:gd name="T100" fmla="*/ 4588 w 6132"/>
                <a:gd name="T101" fmla="*/ 847 h 16980"/>
                <a:gd name="T102" fmla="*/ 4745 w 6132"/>
                <a:gd name="T103" fmla="*/ 1184 h 16980"/>
                <a:gd name="T104" fmla="*/ 4820 w 6132"/>
                <a:gd name="T105" fmla="*/ 1555 h 16980"/>
                <a:gd name="T106" fmla="*/ 4818 w 6132"/>
                <a:gd name="T107" fmla="*/ 1917 h 16980"/>
                <a:gd name="T108" fmla="*/ 4752 w 6132"/>
                <a:gd name="T109" fmla="*/ 2240 h 16980"/>
                <a:gd name="T110" fmla="*/ 4624 w 6132"/>
                <a:gd name="T111" fmla="*/ 2541 h 16980"/>
                <a:gd name="T112" fmla="*/ 4431 w 6132"/>
                <a:gd name="T113" fmla="*/ 2824 h 16980"/>
                <a:gd name="T114" fmla="*/ 4192 w 6132"/>
                <a:gd name="T115" fmla="*/ 3066 h 16980"/>
                <a:gd name="T116" fmla="*/ 3919 w 6132"/>
                <a:gd name="T117" fmla="*/ 3252 h 16980"/>
                <a:gd name="T118" fmla="*/ 3611 w 6132"/>
                <a:gd name="T119" fmla="*/ 3381 h 16980"/>
                <a:gd name="T120" fmla="*/ 3466 w 6132"/>
                <a:gd name="T121" fmla="*/ 3480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grpFill/>
            <a:ln w="19050" cap="rnd" cmpd="sng" algn="ctr">
              <a:solidFill>
                <a:srgbClr val="54A021">
                  <a:shade val="50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srgbClr val="00B050"/>
                </a:solidFill>
                <a:latin typeface="Trebuchet MS"/>
              </a:endParaRPr>
            </a:p>
          </p:txBody>
        </p:sp>
        <p:sp>
          <p:nvSpPr>
            <p:cNvPr id="56" name="Freeform 17"/>
            <p:cNvSpPr>
              <a:spLocks/>
            </p:cNvSpPr>
            <p:nvPr/>
          </p:nvSpPr>
          <p:spPr bwMode="auto">
            <a:xfrm>
              <a:off x="2832" y="1731"/>
              <a:ext cx="161" cy="499"/>
            </a:xfrm>
            <a:custGeom>
              <a:avLst/>
              <a:gdLst>
                <a:gd name="T0" fmla="*/ 4558 w 6132"/>
                <a:gd name="T1" fmla="*/ 3551 h 16980"/>
                <a:gd name="T2" fmla="*/ 4932 w 6132"/>
                <a:gd name="T3" fmla="*/ 3676 h 16980"/>
                <a:gd name="T4" fmla="*/ 5287 w 6132"/>
                <a:gd name="T5" fmla="*/ 3900 h 16980"/>
                <a:gd name="T6" fmla="*/ 5619 w 6132"/>
                <a:gd name="T7" fmla="*/ 4220 h 16980"/>
                <a:gd name="T8" fmla="*/ 5880 w 6132"/>
                <a:gd name="T9" fmla="*/ 4585 h 16980"/>
                <a:gd name="T10" fmla="*/ 6049 w 6132"/>
                <a:gd name="T11" fmla="*/ 4967 h 16980"/>
                <a:gd name="T12" fmla="*/ 6127 w 6132"/>
                <a:gd name="T13" fmla="*/ 5370 h 16980"/>
                <a:gd name="T14" fmla="*/ 6122 w 6132"/>
                <a:gd name="T15" fmla="*/ 9793 h 16980"/>
                <a:gd name="T16" fmla="*/ 6053 w 6132"/>
                <a:gd name="T17" fmla="*/ 10109 h 16980"/>
                <a:gd name="T18" fmla="*/ 5917 w 6132"/>
                <a:gd name="T19" fmla="*/ 10397 h 16980"/>
                <a:gd name="T20" fmla="*/ 5715 w 6132"/>
                <a:gd name="T21" fmla="*/ 10660 h 16980"/>
                <a:gd name="T22" fmla="*/ 5455 w 6132"/>
                <a:gd name="T23" fmla="*/ 10883 h 16980"/>
                <a:gd name="T24" fmla="*/ 5145 w 6132"/>
                <a:gd name="T25" fmla="*/ 11056 h 16980"/>
                <a:gd name="T26" fmla="*/ 4787 w 6132"/>
                <a:gd name="T27" fmla="*/ 11178 h 16980"/>
                <a:gd name="T28" fmla="*/ 1424 w 6132"/>
                <a:gd name="T29" fmla="*/ 11201 h 16980"/>
                <a:gd name="T30" fmla="*/ 1026 w 6132"/>
                <a:gd name="T31" fmla="*/ 11058 h 16980"/>
                <a:gd name="T32" fmla="*/ 719 w 6132"/>
                <a:gd name="T33" fmla="*/ 10901 h 16980"/>
                <a:gd name="T34" fmla="*/ 456 w 6132"/>
                <a:gd name="T35" fmla="*/ 10714 h 16980"/>
                <a:gd name="T36" fmla="*/ 247 w 6132"/>
                <a:gd name="T37" fmla="*/ 10503 h 16980"/>
                <a:gd name="T38" fmla="*/ 101 w 6132"/>
                <a:gd name="T39" fmla="*/ 10281 h 16980"/>
                <a:gd name="T40" fmla="*/ 19 w 6132"/>
                <a:gd name="T41" fmla="*/ 10047 h 16980"/>
                <a:gd name="T42" fmla="*/ 1 w 6132"/>
                <a:gd name="T43" fmla="*/ 5453 h 16980"/>
                <a:gd name="T44" fmla="*/ 57 w 6132"/>
                <a:gd name="T45" fmla="*/ 4978 h 16980"/>
                <a:gd name="T46" fmla="*/ 208 w 6132"/>
                <a:gd name="T47" fmla="*/ 4560 h 16980"/>
                <a:gd name="T48" fmla="*/ 453 w 6132"/>
                <a:gd name="T49" fmla="*/ 4201 h 16980"/>
                <a:gd name="T50" fmla="*/ 789 w 6132"/>
                <a:gd name="T51" fmla="*/ 3904 h 16980"/>
                <a:gd name="T52" fmla="*/ 1194 w 6132"/>
                <a:gd name="T53" fmla="*/ 3691 h 16980"/>
                <a:gd name="T54" fmla="*/ 1670 w 6132"/>
                <a:gd name="T55" fmla="*/ 3564 h 16980"/>
                <a:gd name="T56" fmla="*/ 2212 w 6132"/>
                <a:gd name="T57" fmla="*/ 3522 h 16980"/>
                <a:gd name="T58" fmla="*/ 2312 w 6132"/>
                <a:gd name="T59" fmla="*/ 3514 h 16980"/>
                <a:gd name="T60" fmla="*/ 2617 w 6132"/>
                <a:gd name="T61" fmla="*/ 3511 h 16980"/>
                <a:gd name="T62" fmla="*/ 2686 w 6132"/>
                <a:gd name="T63" fmla="*/ 3430 h 16980"/>
                <a:gd name="T64" fmla="*/ 2402 w 6132"/>
                <a:gd name="T65" fmla="*/ 3322 h 16980"/>
                <a:gd name="T66" fmla="*/ 2117 w 6132"/>
                <a:gd name="T67" fmla="*/ 3158 h 16980"/>
                <a:gd name="T68" fmla="*/ 1869 w 6132"/>
                <a:gd name="T69" fmla="*/ 2950 h 16980"/>
                <a:gd name="T70" fmla="*/ 1660 w 6132"/>
                <a:gd name="T71" fmla="*/ 2699 h 16980"/>
                <a:gd name="T72" fmla="*/ 1506 w 6132"/>
                <a:gd name="T73" fmla="*/ 2420 h 16980"/>
                <a:gd name="T74" fmla="*/ 1408 w 6132"/>
                <a:gd name="T75" fmla="*/ 2123 h 16980"/>
                <a:gd name="T76" fmla="*/ 1367 w 6132"/>
                <a:gd name="T77" fmla="*/ 1804 h 16980"/>
                <a:gd name="T78" fmla="*/ 1390 w 6132"/>
                <a:gd name="T79" fmla="*/ 1427 h 16980"/>
                <a:gd name="T80" fmla="*/ 1493 w 6132"/>
                <a:gd name="T81" fmla="*/ 1068 h 16980"/>
                <a:gd name="T82" fmla="*/ 1676 w 6132"/>
                <a:gd name="T83" fmla="*/ 742 h 16980"/>
                <a:gd name="T84" fmla="*/ 1940 w 6132"/>
                <a:gd name="T85" fmla="*/ 448 h 16980"/>
                <a:gd name="T86" fmla="*/ 2247 w 6132"/>
                <a:gd name="T87" fmla="*/ 219 h 16980"/>
                <a:gd name="T88" fmla="*/ 2588 w 6132"/>
                <a:gd name="T89" fmla="*/ 71 h 16980"/>
                <a:gd name="T90" fmla="*/ 2962 w 6132"/>
                <a:gd name="T91" fmla="*/ 4 h 16980"/>
                <a:gd name="T92" fmla="*/ 3356 w 6132"/>
                <a:gd name="T93" fmla="*/ 18 h 16980"/>
                <a:gd name="T94" fmla="*/ 3721 w 6132"/>
                <a:gd name="T95" fmla="*/ 111 h 16980"/>
                <a:gd name="T96" fmla="*/ 4053 w 6132"/>
                <a:gd name="T97" fmla="*/ 287 h 16980"/>
                <a:gd name="T98" fmla="*/ 4353 w 6132"/>
                <a:gd name="T99" fmla="*/ 542 h 16980"/>
                <a:gd name="T100" fmla="*/ 4588 w 6132"/>
                <a:gd name="T101" fmla="*/ 847 h 16980"/>
                <a:gd name="T102" fmla="*/ 4745 w 6132"/>
                <a:gd name="T103" fmla="*/ 1184 h 16980"/>
                <a:gd name="T104" fmla="*/ 4820 w 6132"/>
                <a:gd name="T105" fmla="*/ 1555 h 16980"/>
                <a:gd name="T106" fmla="*/ 4818 w 6132"/>
                <a:gd name="T107" fmla="*/ 1917 h 16980"/>
                <a:gd name="T108" fmla="*/ 4752 w 6132"/>
                <a:gd name="T109" fmla="*/ 2240 h 16980"/>
                <a:gd name="T110" fmla="*/ 4624 w 6132"/>
                <a:gd name="T111" fmla="*/ 2541 h 16980"/>
                <a:gd name="T112" fmla="*/ 4431 w 6132"/>
                <a:gd name="T113" fmla="*/ 2824 h 16980"/>
                <a:gd name="T114" fmla="*/ 4192 w 6132"/>
                <a:gd name="T115" fmla="*/ 3066 h 16980"/>
                <a:gd name="T116" fmla="*/ 3919 w 6132"/>
                <a:gd name="T117" fmla="*/ 3252 h 16980"/>
                <a:gd name="T118" fmla="*/ 3611 w 6132"/>
                <a:gd name="T119" fmla="*/ 3381 h 16980"/>
                <a:gd name="T120" fmla="*/ 3466 w 6132"/>
                <a:gd name="T121" fmla="*/ 3480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grpFill/>
            <a:ln w="19050" cap="rnd" cmpd="sng" algn="ctr">
              <a:solidFill>
                <a:srgbClr val="54A021">
                  <a:shade val="50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srgbClr val="00B050"/>
                </a:solidFill>
                <a:latin typeface="Trebuchet MS"/>
              </a:endParaRPr>
            </a:p>
          </p:txBody>
        </p:sp>
        <p:sp>
          <p:nvSpPr>
            <p:cNvPr id="57" name="Freeform 17"/>
            <p:cNvSpPr>
              <a:spLocks/>
            </p:cNvSpPr>
            <p:nvPr/>
          </p:nvSpPr>
          <p:spPr bwMode="auto">
            <a:xfrm>
              <a:off x="2784" y="2168"/>
              <a:ext cx="161" cy="499"/>
            </a:xfrm>
            <a:custGeom>
              <a:avLst/>
              <a:gdLst>
                <a:gd name="T0" fmla="*/ 4558 w 6132"/>
                <a:gd name="T1" fmla="*/ 3551 h 16980"/>
                <a:gd name="T2" fmla="*/ 4932 w 6132"/>
                <a:gd name="T3" fmla="*/ 3676 h 16980"/>
                <a:gd name="T4" fmla="*/ 5287 w 6132"/>
                <a:gd name="T5" fmla="*/ 3900 h 16980"/>
                <a:gd name="T6" fmla="*/ 5619 w 6132"/>
                <a:gd name="T7" fmla="*/ 4220 h 16980"/>
                <a:gd name="T8" fmla="*/ 5880 w 6132"/>
                <a:gd name="T9" fmla="*/ 4585 h 16980"/>
                <a:gd name="T10" fmla="*/ 6049 w 6132"/>
                <a:gd name="T11" fmla="*/ 4967 h 16980"/>
                <a:gd name="T12" fmla="*/ 6127 w 6132"/>
                <a:gd name="T13" fmla="*/ 5370 h 16980"/>
                <a:gd name="T14" fmla="*/ 6122 w 6132"/>
                <a:gd name="T15" fmla="*/ 9793 h 16980"/>
                <a:gd name="T16" fmla="*/ 6053 w 6132"/>
                <a:gd name="T17" fmla="*/ 10109 h 16980"/>
                <a:gd name="T18" fmla="*/ 5917 w 6132"/>
                <a:gd name="T19" fmla="*/ 10397 h 16980"/>
                <a:gd name="T20" fmla="*/ 5715 w 6132"/>
                <a:gd name="T21" fmla="*/ 10660 h 16980"/>
                <a:gd name="T22" fmla="*/ 5455 w 6132"/>
                <a:gd name="T23" fmla="*/ 10883 h 16980"/>
                <a:gd name="T24" fmla="*/ 5145 w 6132"/>
                <a:gd name="T25" fmla="*/ 11056 h 16980"/>
                <a:gd name="T26" fmla="*/ 4787 w 6132"/>
                <a:gd name="T27" fmla="*/ 11178 h 16980"/>
                <a:gd name="T28" fmla="*/ 1424 w 6132"/>
                <a:gd name="T29" fmla="*/ 11201 h 16980"/>
                <a:gd name="T30" fmla="*/ 1026 w 6132"/>
                <a:gd name="T31" fmla="*/ 11058 h 16980"/>
                <a:gd name="T32" fmla="*/ 719 w 6132"/>
                <a:gd name="T33" fmla="*/ 10901 h 16980"/>
                <a:gd name="T34" fmla="*/ 456 w 6132"/>
                <a:gd name="T35" fmla="*/ 10714 h 16980"/>
                <a:gd name="T36" fmla="*/ 247 w 6132"/>
                <a:gd name="T37" fmla="*/ 10503 h 16980"/>
                <a:gd name="T38" fmla="*/ 101 w 6132"/>
                <a:gd name="T39" fmla="*/ 10281 h 16980"/>
                <a:gd name="T40" fmla="*/ 19 w 6132"/>
                <a:gd name="T41" fmla="*/ 10047 h 16980"/>
                <a:gd name="T42" fmla="*/ 1 w 6132"/>
                <a:gd name="T43" fmla="*/ 5453 h 16980"/>
                <a:gd name="T44" fmla="*/ 57 w 6132"/>
                <a:gd name="T45" fmla="*/ 4978 h 16980"/>
                <a:gd name="T46" fmla="*/ 208 w 6132"/>
                <a:gd name="T47" fmla="*/ 4560 h 16980"/>
                <a:gd name="T48" fmla="*/ 453 w 6132"/>
                <a:gd name="T49" fmla="*/ 4201 h 16980"/>
                <a:gd name="T50" fmla="*/ 789 w 6132"/>
                <a:gd name="T51" fmla="*/ 3904 h 16980"/>
                <a:gd name="T52" fmla="*/ 1194 w 6132"/>
                <a:gd name="T53" fmla="*/ 3691 h 16980"/>
                <a:gd name="T54" fmla="*/ 1670 w 6132"/>
                <a:gd name="T55" fmla="*/ 3564 h 16980"/>
                <a:gd name="T56" fmla="*/ 2212 w 6132"/>
                <a:gd name="T57" fmla="*/ 3522 h 16980"/>
                <a:gd name="T58" fmla="*/ 2312 w 6132"/>
                <a:gd name="T59" fmla="*/ 3514 h 16980"/>
                <a:gd name="T60" fmla="*/ 2617 w 6132"/>
                <a:gd name="T61" fmla="*/ 3511 h 16980"/>
                <a:gd name="T62" fmla="*/ 2686 w 6132"/>
                <a:gd name="T63" fmla="*/ 3430 h 16980"/>
                <a:gd name="T64" fmla="*/ 2402 w 6132"/>
                <a:gd name="T65" fmla="*/ 3322 h 16980"/>
                <a:gd name="T66" fmla="*/ 2117 w 6132"/>
                <a:gd name="T67" fmla="*/ 3158 h 16980"/>
                <a:gd name="T68" fmla="*/ 1869 w 6132"/>
                <a:gd name="T69" fmla="*/ 2950 h 16980"/>
                <a:gd name="T70" fmla="*/ 1660 w 6132"/>
                <a:gd name="T71" fmla="*/ 2699 h 16980"/>
                <a:gd name="T72" fmla="*/ 1506 w 6132"/>
                <a:gd name="T73" fmla="*/ 2420 h 16980"/>
                <a:gd name="T74" fmla="*/ 1408 w 6132"/>
                <a:gd name="T75" fmla="*/ 2123 h 16980"/>
                <a:gd name="T76" fmla="*/ 1367 w 6132"/>
                <a:gd name="T77" fmla="*/ 1804 h 16980"/>
                <a:gd name="T78" fmla="*/ 1390 w 6132"/>
                <a:gd name="T79" fmla="*/ 1427 h 16980"/>
                <a:gd name="T80" fmla="*/ 1493 w 6132"/>
                <a:gd name="T81" fmla="*/ 1068 h 16980"/>
                <a:gd name="T82" fmla="*/ 1676 w 6132"/>
                <a:gd name="T83" fmla="*/ 742 h 16980"/>
                <a:gd name="T84" fmla="*/ 1940 w 6132"/>
                <a:gd name="T85" fmla="*/ 448 h 16980"/>
                <a:gd name="T86" fmla="*/ 2247 w 6132"/>
                <a:gd name="T87" fmla="*/ 219 h 16980"/>
                <a:gd name="T88" fmla="*/ 2588 w 6132"/>
                <a:gd name="T89" fmla="*/ 71 h 16980"/>
                <a:gd name="T90" fmla="*/ 2962 w 6132"/>
                <a:gd name="T91" fmla="*/ 4 h 16980"/>
                <a:gd name="T92" fmla="*/ 3356 w 6132"/>
                <a:gd name="T93" fmla="*/ 18 h 16980"/>
                <a:gd name="T94" fmla="*/ 3721 w 6132"/>
                <a:gd name="T95" fmla="*/ 111 h 16980"/>
                <a:gd name="T96" fmla="*/ 4053 w 6132"/>
                <a:gd name="T97" fmla="*/ 287 h 16980"/>
                <a:gd name="T98" fmla="*/ 4353 w 6132"/>
                <a:gd name="T99" fmla="*/ 542 h 16980"/>
                <a:gd name="T100" fmla="*/ 4588 w 6132"/>
                <a:gd name="T101" fmla="*/ 847 h 16980"/>
                <a:gd name="T102" fmla="*/ 4745 w 6132"/>
                <a:gd name="T103" fmla="*/ 1184 h 16980"/>
                <a:gd name="T104" fmla="*/ 4820 w 6132"/>
                <a:gd name="T105" fmla="*/ 1555 h 16980"/>
                <a:gd name="T106" fmla="*/ 4818 w 6132"/>
                <a:gd name="T107" fmla="*/ 1917 h 16980"/>
                <a:gd name="T108" fmla="*/ 4752 w 6132"/>
                <a:gd name="T109" fmla="*/ 2240 h 16980"/>
                <a:gd name="T110" fmla="*/ 4624 w 6132"/>
                <a:gd name="T111" fmla="*/ 2541 h 16980"/>
                <a:gd name="T112" fmla="*/ 4431 w 6132"/>
                <a:gd name="T113" fmla="*/ 2824 h 16980"/>
                <a:gd name="T114" fmla="*/ 4192 w 6132"/>
                <a:gd name="T115" fmla="*/ 3066 h 16980"/>
                <a:gd name="T116" fmla="*/ 3919 w 6132"/>
                <a:gd name="T117" fmla="*/ 3252 h 16980"/>
                <a:gd name="T118" fmla="*/ 3611 w 6132"/>
                <a:gd name="T119" fmla="*/ 3381 h 16980"/>
                <a:gd name="T120" fmla="*/ 3466 w 6132"/>
                <a:gd name="T121" fmla="*/ 3480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grpFill/>
            <a:ln w="19050" cap="rnd" cmpd="sng" algn="ctr">
              <a:solidFill>
                <a:srgbClr val="54A021">
                  <a:shade val="50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srgbClr val="00B050"/>
                </a:solidFill>
                <a:latin typeface="Trebuchet MS"/>
              </a:endParaRPr>
            </a:p>
          </p:txBody>
        </p:sp>
        <p:sp>
          <p:nvSpPr>
            <p:cNvPr id="58" name="Freeform 17"/>
            <p:cNvSpPr>
              <a:spLocks/>
            </p:cNvSpPr>
            <p:nvPr/>
          </p:nvSpPr>
          <p:spPr bwMode="auto">
            <a:xfrm>
              <a:off x="2642" y="1731"/>
              <a:ext cx="161" cy="499"/>
            </a:xfrm>
            <a:custGeom>
              <a:avLst/>
              <a:gdLst>
                <a:gd name="T0" fmla="*/ 4558 w 6132"/>
                <a:gd name="T1" fmla="*/ 3551 h 16980"/>
                <a:gd name="T2" fmla="*/ 4932 w 6132"/>
                <a:gd name="T3" fmla="*/ 3676 h 16980"/>
                <a:gd name="T4" fmla="*/ 5287 w 6132"/>
                <a:gd name="T5" fmla="*/ 3900 h 16980"/>
                <a:gd name="T6" fmla="*/ 5619 w 6132"/>
                <a:gd name="T7" fmla="*/ 4220 h 16980"/>
                <a:gd name="T8" fmla="*/ 5880 w 6132"/>
                <a:gd name="T9" fmla="*/ 4585 h 16980"/>
                <a:gd name="T10" fmla="*/ 6049 w 6132"/>
                <a:gd name="T11" fmla="*/ 4967 h 16980"/>
                <a:gd name="T12" fmla="*/ 6127 w 6132"/>
                <a:gd name="T13" fmla="*/ 5370 h 16980"/>
                <a:gd name="T14" fmla="*/ 6122 w 6132"/>
                <a:gd name="T15" fmla="*/ 9793 h 16980"/>
                <a:gd name="T16" fmla="*/ 6053 w 6132"/>
                <a:gd name="T17" fmla="*/ 10109 h 16980"/>
                <a:gd name="T18" fmla="*/ 5917 w 6132"/>
                <a:gd name="T19" fmla="*/ 10397 h 16980"/>
                <a:gd name="T20" fmla="*/ 5715 w 6132"/>
                <a:gd name="T21" fmla="*/ 10660 h 16980"/>
                <a:gd name="T22" fmla="*/ 5455 w 6132"/>
                <a:gd name="T23" fmla="*/ 10883 h 16980"/>
                <a:gd name="T24" fmla="*/ 5145 w 6132"/>
                <a:gd name="T25" fmla="*/ 11056 h 16980"/>
                <a:gd name="T26" fmla="*/ 4787 w 6132"/>
                <a:gd name="T27" fmla="*/ 11178 h 16980"/>
                <a:gd name="T28" fmla="*/ 1424 w 6132"/>
                <a:gd name="T29" fmla="*/ 11201 h 16980"/>
                <a:gd name="T30" fmla="*/ 1026 w 6132"/>
                <a:gd name="T31" fmla="*/ 11058 h 16980"/>
                <a:gd name="T32" fmla="*/ 719 w 6132"/>
                <a:gd name="T33" fmla="*/ 10901 h 16980"/>
                <a:gd name="T34" fmla="*/ 456 w 6132"/>
                <a:gd name="T35" fmla="*/ 10714 h 16980"/>
                <a:gd name="T36" fmla="*/ 247 w 6132"/>
                <a:gd name="T37" fmla="*/ 10503 h 16980"/>
                <a:gd name="T38" fmla="*/ 101 w 6132"/>
                <a:gd name="T39" fmla="*/ 10281 h 16980"/>
                <a:gd name="T40" fmla="*/ 19 w 6132"/>
                <a:gd name="T41" fmla="*/ 10047 h 16980"/>
                <a:gd name="T42" fmla="*/ 1 w 6132"/>
                <a:gd name="T43" fmla="*/ 5453 h 16980"/>
                <a:gd name="T44" fmla="*/ 57 w 6132"/>
                <a:gd name="T45" fmla="*/ 4978 h 16980"/>
                <a:gd name="T46" fmla="*/ 208 w 6132"/>
                <a:gd name="T47" fmla="*/ 4560 h 16980"/>
                <a:gd name="T48" fmla="*/ 453 w 6132"/>
                <a:gd name="T49" fmla="*/ 4201 h 16980"/>
                <a:gd name="T50" fmla="*/ 789 w 6132"/>
                <a:gd name="T51" fmla="*/ 3904 h 16980"/>
                <a:gd name="T52" fmla="*/ 1194 w 6132"/>
                <a:gd name="T53" fmla="*/ 3691 h 16980"/>
                <a:gd name="T54" fmla="*/ 1670 w 6132"/>
                <a:gd name="T55" fmla="*/ 3564 h 16980"/>
                <a:gd name="T56" fmla="*/ 2212 w 6132"/>
                <a:gd name="T57" fmla="*/ 3522 h 16980"/>
                <a:gd name="T58" fmla="*/ 2312 w 6132"/>
                <a:gd name="T59" fmla="*/ 3514 h 16980"/>
                <a:gd name="T60" fmla="*/ 2617 w 6132"/>
                <a:gd name="T61" fmla="*/ 3511 h 16980"/>
                <a:gd name="T62" fmla="*/ 2686 w 6132"/>
                <a:gd name="T63" fmla="*/ 3430 h 16980"/>
                <a:gd name="T64" fmla="*/ 2402 w 6132"/>
                <a:gd name="T65" fmla="*/ 3322 h 16980"/>
                <a:gd name="T66" fmla="*/ 2117 w 6132"/>
                <a:gd name="T67" fmla="*/ 3158 h 16980"/>
                <a:gd name="T68" fmla="*/ 1869 w 6132"/>
                <a:gd name="T69" fmla="*/ 2950 h 16980"/>
                <a:gd name="T70" fmla="*/ 1660 w 6132"/>
                <a:gd name="T71" fmla="*/ 2699 h 16980"/>
                <a:gd name="T72" fmla="*/ 1506 w 6132"/>
                <a:gd name="T73" fmla="*/ 2420 h 16980"/>
                <a:gd name="T74" fmla="*/ 1408 w 6132"/>
                <a:gd name="T75" fmla="*/ 2123 h 16980"/>
                <a:gd name="T76" fmla="*/ 1367 w 6132"/>
                <a:gd name="T77" fmla="*/ 1804 h 16980"/>
                <a:gd name="T78" fmla="*/ 1390 w 6132"/>
                <a:gd name="T79" fmla="*/ 1427 h 16980"/>
                <a:gd name="T80" fmla="*/ 1493 w 6132"/>
                <a:gd name="T81" fmla="*/ 1068 h 16980"/>
                <a:gd name="T82" fmla="*/ 1676 w 6132"/>
                <a:gd name="T83" fmla="*/ 742 h 16980"/>
                <a:gd name="T84" fmla="*/ 1940 w 6132"/>
                <a:gd name="T85" fmla="*/ 448 h 16980"/>
                <a:gd name="T86" fmla="*/ 2247 w 6132"/>
                <a:gd name="T87" fmla="*/ 219 h 16980"/>
                <a:gd name="T88" fmla="*/ 2588 w 6132"/>
                <a:gd name="T89" fmla="*/ 71 h 16980"/>
                <a:gd name="T90" fmla="*/ 2962 w 6132"/>
                <a:gd name="T91" fmla="*/ 4 h 16980"/>
                <a:gd name="T92" fmla="*/ 3356 w 6132"/>
                <a:gd name="T93" fmla="*/ 18 h 16980"/>
                <a:gd name="T94" fmla="*/ 3721 w 6132"/>
                <a:gd name="T95" fmla="*/ 111 h 16980"/>
                <a:gd name="T96" fmla="*/ 4053 w 6132"/>
                <a:gd name="T97" fmla="*/ 287 h 16980"/>
                <a:gd name="T98" fmla="*/ 4353 w 6132"/>
                <a:gd name="T99" fmla="*/ 542 h 16980"/>
                <a:gd name="T100" fmla="*/ 4588 w 6132"/>
                <a:gd name="T101" fmla="*/ 847 h 16980"/>
                <a:gd name="T102" fmla="*/ 4745 w 6132"/>
                <a:gd name="T103" fmla="*/ 1184 h 16980"/>
                <a:gd name="T104" fmla="*/ 4820 w 6132"/>
                <a:gd name="T105" fmla="*/ 1555 h 16980"/>
                <a:gd name="T106" fmla="*/ 4818 w 6132"/>
                <a:gd name="T107" fmla="*/ 1917 h 16980"/>
                <a:gd name="T108" fmla="*/ 4752 w 6132"/>
                <a:gd name="T109" fmla="*/ 2240 h 16980"/>
                <a:gd name="T110" fmla="*/ 4624 w 6132"/>
                <a:gd name="T111" fmla="*/ 2541 h 16980"/>
                <a:gd name="T112" fmla="*/ 4431 w 6132"/>
                <a:gd name="T113" fmla="*/ 2824 h 16980"/>
                <a:gd name="T114" fmla="*/ 4192 w 6132"/>
                <a:gd name="T115" fmla="*/ 3066 h 16980"/>
                <a:gd name="T116" fmla="*/ 3919 w 6132"/>
                <a:gd name="T117" fmla="*/ 3252 h 16980"/>
                <a:gd name="T118" fmla="*/ 3611 w 6132"/>
                <a:gd name="T119" fmla="*/ 3381 h 16980"/>
                <a:gd name="T120" fmla="*/ 3466 w 6132"/>
                <a:gd name="T121" fmla="*/ 3480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grpFill/>
            <a:ln w="19050" cap="rnd" cmpd="sng" algn="ctr">
              <a:solidFill>
                <a:srgbClr val="54A021">
                  <a:shade val="50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srgbClr val="00B050"/>
                </a:solidFill>
                <a:latin typeface="Trebuchet MS"/>
              </a:endParaRPr>
            </a:p>
          </p:txBody>
        </p:sp>
        <p:sp>
          <p:nvSpPr>
            <p:cNvPr id="59" name="Freeform 17"/>
            <p:cNvSpPr>
              <a:spLocks/>
            </p:cNvSpPr>
            <p:nvPr/>
          </p:nvSpPr>
          <p:spPr bwMode="auto">
            <a:xfrm>
              <a:off x="2594" y="2169"/>
              <a:ext cx="161" cy="499"/>
            </a:xfrm>
            <a:custGeom>
              <a:avLst/>
              <a:gdLst>
                <a:gd name="T0" fmla="*/ 4558 w 6132"/>
                <a:gd name="T1" fmla="*/ 3551 h 16980"/>
                <a:gd name="T2" fmla="*/ 4932 w 6132"/>
                <a:gd name="T3" fmla="*/ 3676 h 16980"/>
                <a:gd name="T4" fmla="*/ 5287 w 6132"/>
                <a:gd name="T5" fmla="*/ 3900 h 16980"/>
                <a:gd name="T6" fmla="*/ 5619 w 6132"/>
                <a:gd name="T7" fmla="*/ 4220 h 16980"/>
                <a:gd name="T8" fmla="*/ 5880 w 6132"/>
                <a:gd name="T9" fmla="*/ 4585 h 16980"/>
                <a:gd name="T10" fmla="*/ 6049 w 6132"/>
                <a:gd name="T11" fmla="*/ 4967 h 16980"/>
                <a:gd name="T12" fmla="*/ 6127 w 6132"/>
                <a:gd name="T13" fmla="*/ 5370 h 16980"/>
                <a:gd name="T14" fmla="*/ 6122 w 6132"/>
                <a:gd name="T15" fmla="*/ 9793 h 16980"/>
                <a:gd name="T16" fmla="*/ 6053 w 6132"/>
                <a:gd name="T17" fmla="*/ 10109 h 16980"/>
                <a:gd name="T18" fmla="*/ 5917 w 6132"/>
                <a:gd name="T19" fmla="*/ 10397 h 16980"/>
                <a:gd name="T20" fmla="*/ 5715 w 6132"/>
                <a:gd name="T21" fmla="*/ 10660 h 16980"/>
                <a:gd name="T22" fmla="*/ 5455 w 6132"/>
                <a:gd name="T23" fmla="*/ 10883 h 16980"/>
                <a:gd name="T24" fmla="*/ 5145 w 6132"/>
                <a:gd name="T25" fmla="*/ 11056 h 16980"/>
                <a:gd name="T26" fmla="*/ 4787 w 6132"/>
                <a:gd name="T27" fmla="*/ 11178 h 16980"/>
                <a:gd name="T28" fmla="*/ 1424 w 6132"/>
                <a:gd name="T29" fmla="*/ 11201 h 16980"/>
                <a:gd name="T30" fmla="*/ 1026 w 6132"/>
                <a:gd name="T31" fmla="*/ 11058 h 16980"/>
                <a:gd name="T32" fmla="*/ 719 w 6132"/>
                <a:gd name="T33" fmla="*/ 10901 h 16980"/>
                <a:gd name="T34" fmla="*/ 456 w 6132"/>
                <a:gd name="T35" fmla="*/ 10714 h 16980"/>
                <a:gd name="T36" fmla="*/ 247 w 6132"/>
                <a:gd name="T37" fmla="*/ 10503 h 16980"/>
                <a:gd name="T38" fmla="*/ 101 w 6132"/>
                <a:gd name="T39" fmla="*/ 10281 h 16980"/>
                <a:gd name="T40" fmla="*/ 19 w 6132"/>
                <a:gd name="T41" fmla="*/ 10047 h 16980"/>
                <a:gd name="T42" fmla="*/ 1 w 6132"/>
                <a:gd name="T43" fmla="*/ 5453 h 16980"/>
                <a:gd name="T44" fmla="*/ 57 w 6132"/>
                <a:gd name="T45" fmla="*/ 4978 h 16980"/>
                <a:gd name="T46" fmla="*/ 208 w 6132"/>
                <a:gd name="T47" fmla="*/ 4560 h 16980"/>
                <a:gd name="T48" fmla="*/ 453 w 6132"/>
                <a:gd name="T49" fmla="*/ 4201 h 16980"/>
                <a:gd name="T50" fmla="*/ 789 w 6132"/>
                <a:gd name="T51" fmla="*/ 3904 h 16980"/>
                <a:gd name="T52" fmla="*/ 1194 w 6132"/>
                <a:gd name="T53" fmla="*/ 3691 h 16980"/>
                <a:gd name="T54" fmla="*/ 1670 w 6132"/>
                <a:gd name="T55" fmla="*/ 3564 h 16980"/>
                <a:gd name="T56" fmla="*/ 2212 w 6132"/>
                <a:gd name="T57" fmla="*/ 3522 h 16980"/>
                <a:gd name="T58" fmla="*/ 2312 w 6132"/>
                <a:gd name="T59" fmla="*/ 3514 h 16980"/>
                <a:gd name="T60" fmla="*/ 2617 w 6132"/>
                <a:gd name="T61" fmla="*/ 3511 h 16980"/>
                <a:gd name="T62" fmla="*/ 2686 w 6132"/>
                <a:gd name="T63" fmla="*/ 3430 h 16980"/>
                <a:gd name="T64" fmla="*/ 2402 w 6132"/>
                <a:gd name="T65" fmla="*/ 3322 h 16980"/>
                <a:gd name="T66" fmla="*/ 2117 w 6132"/>
                <a:gd name="T67" fmla="*/ 3158 h 16980"/>
                <a:gd name="T68" fmla="*/ 1869 w 6132"/>
                <a:gd name="T69" fmla="*/ 2950 h 16980"/>
                <a:gd name="T70" fmla="*/ 1660 w 6132"/>
                <a:gd name="T71" fmla="*/ 2699 h 16980"/>
                <a:gd name="T72" fmla="*/ 1506 w 6132"/>
                <a:gd name="T73" fmla="*/ 2420 h 16980"/>
                <a:gd name="T74" fmla="*/ 1408 w 6132"/>
                <a:gd name="T75" fmla="*/ 2123 h 16980"/>
                <a:gd name="T76" fmla="*/ 1367 w 6132"/>
                <a:gd name="T77" fmla="*/ 1804 h 16980"/>
                <a:gd name="T78" fmla="*/ 1390 w 6132"/>
                <a:gd name="T79" fmla="*/ 1427 h 16980"/>
                <a:gd name="T80" fmla="*/ 1493 w 6132"/>
                <a:gd name="T81" fmla="*/ 1068 h 16980"/>
                <a:gd name="T82" fmla="*/ 1676 w 6132"/>
                <a:gd name="T83" fmla="*/ 742 h 16980"/>
                <a:gd name="T84" fmla="*/ 1940 w 6132"/>
                <a:gd name="T85" fmla="*/ 448 h 16980"/>
                <a:gd name="T86" fmla="*/ 2247 w 6132"/>
                <a:gd name="T87" fmla="*/ 219 h 16980"/>
                <a:gd name="T88" fmla="*/ 2588 w 6132"/>
                <a:gd name="T89" fmla="*/ 71 h 16980"/>
                <a:gd name="T90" fmla="*/ 2962 w 6132"/>
                <a:gd name="T91" fmla="*/ 4 h 16980"/>
                <a:gd name="T92" fmla="*/ 3356 w 6132"/>
                <a:gd name="T93" fmla="*/ 18 h 16980"/>
                <a:gd name="T94" fmla="*/ 3721 w 6132"/>
                <a:gd name="T95" fmla="*/ 111 h 16980"/>
                <a:gd name="T96" fmla="*/ 4053 w 6132"/>
                <a:gd name="T97" fmla="*/ 287 h 16980"/>
                <a:gd name="T98" fmla="*/ 4353 w 6132"/>
                <a:gd name="T99" fmla="*/ 542 h 16980"/>
                <a:gd name="T100" fmla="*/ 4588 w 6132"/>
                <a:gd name="T101" fmla="*/ 847 h 16980"/>
                <a:gd name="T102" fmla="*/ 4745 w 6132"/>
                <a:gd name="T103" fmla="*/ 1184 h 16980"/>
                <a:gd name="T104" fmla="*/ 4820 w 6132"/>
                <a:gd name="T105" fmla="*/ 1555 h 16980"/>
                <a:gd name="T106" fmla="*/ 4818 w 6132"/>
                <a:gd name="T107" fmla="*/ 1917 h 16980"/>
                <a:gd name="T108" fmla="*/ 4752 w 6132"/>
                <a:gd name="T109" fmla="*/ 2240 h 16980"/>
                <a:gd name="T110" fmla="*/ 4624 w 6132"/>
                <a:gd name="T111" fmla="*/ 2541 h 16980"/>
                <a:gd name="T112" fmla="*/ 4431 w 6132"/>
                <a:gd name="T113" fmla="*/ 2824 h 16980"/>
                <a:gd name="T114" fmla="*/ 4192 w 6132"/>
                <a:gd name="T115" fmla="*/ 3066 h 16980"/>
                <a:gd name="T116" fmla="*/ 3919 w 6132"/>
                <a:gd name="T117" fmla="*/ 3252 h 16980"/>
                <a:gd name="T118" fmla="*/ 3611 w 6132"/>
                <a:gd name="T119" fmla="*/ 3381 h 16980"/>
                <a:gd name="T120" fmla="*/ 3466 w 6132"/>
                <a:gd name="T121" fmla="*/ 3480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grpFill/>
            <a:ln w="19050" cap="rnd" cmpd="sng" algn="ctr">
              <a:solidFill>
                <a:srgbClr val="54A021">
                  <a:shade val="50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srgbClr val="00B050"/>
                </a:solidFill>
                <a:latin typeface="Trebuchet MS"/>
              </a:endParaRPr>
            </a:p>
          </p:txBody>
        </p:sp>
      </p:grpSp>
      <p:sp>
        <p:nvSpPr>
          <p:cNvPr id="60" name="Овал 59"/>
          <p:cNvSpPr/>
          <p:nvPr/>
        </p:nvSpPr>
        <p:spPr>
          <a:xfrm>
            <a:off x="8559088" y="1625007"/>
            <a:ext cx="1481689" cy="3064475"/>
          </a:xfrm>
          <a:prstGeom prst="ellipse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291" name="TextBox 63"/>
          <p:cNvSpPr txBox="1">
            <a:spLocks noChangeArrowheads="1"/>
          </p:cNvSpPr>
          <p:nvPr/>
        </p:nvSpPr>
        <p:spPr bwMode="auto">
          <a:xfrm>
            <a:off x="-134144" y="4786461"/>
            <a:ext cx="28178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«НОРМА»</a:t>
            </a:r>
            <a:endParaRPr lang="ru-RU" alt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2787650" y="3303310"/>
            <a:ext cx="2281238" cy="769938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Паспорт ЖБУ</a:t>
            </a: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2787650" y="4212276"/>
            <a:ext cx="2281238" cy="769938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Анкета о дополнительной занятости ребенка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961058" y="632158"/>
            <a:ext cx="179546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Кто заполняет, срок</a:t>
            </a:r>
            <a:endParaRPr lang="ru-RU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5718175" y="1383475"/>
            <a:ext cx="2281237" cy="769938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В</a:t>
            </a:r>
            <a:r>
              <a:rPr lang="ru-RU" sz="1400" b="1" dirty="0" smtClean="0">
                <a:solidFill>
                  <a:schemeClr val="tx1"/>
                </a:solidFill>
              </a:rPr>
              <a:t>оспитатель, 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до 1 октября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2776537" y="5971789"/>
            <a:ext cx="2281238" cy="769938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Карта </a:t>
            </a:r>
            <a:r>
              <a:rPr lang="ru-RU" sz="1400" b="1" dirty="0" err="1">
                <a:solidFill>
                  <a:schemeClr val="tx1"/>
                </a:solidFill>
              </a:rPr>
              <a:t>педнаблюдения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5719246" y="2314987"/>
            <a:ext cx="2281237" cy="769938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Родитель, 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медицинский работник, до 1 октября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5718172" y="3286335"/>
            <a:ext cx="2281237" cy="769938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В</a:t>
            </a:r>
            <a:r>
              <a:rPr lang="ru-RU" sz="1400" b="1" dirty="0" smtClean="0">
                <a:solidFill>
                  <a:schemeClr val="tx1"/>
                </a:solidFill>
              </a:rPr>
              <a:t>оспитатель</a:t>
            </a:r>
          </a:p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д</a:t>
            </a:r>
            <a:r>
              <a:rPr lang="ru-RU" sz="1400" b="1" dirty="0" smtClean="0">
                <a:solidFill>
                  <a:schemeClr val="tx1"/>
                </a:solidFill>
              </a:rPr>
              <a:t>о 1 ноября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5718172" y="4189756"/>
            <a:ext cx="2281237" cy="769938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Родитель, 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до 1 ноября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5718171" y="5981100"/>
            <a:ext cx="2281238" cy="876900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Воспитатель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(еженедельно в конце недели)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2787650" y="5128279"/>
            <a:ext cx="2281238" cy="769938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Результаты психологической </a:t>
            </a:r>
            <a:r>
              <a:rPr lang="ru-RU" sz="1200" b="1" dirty="0" smtClean="0">
                <a:solidFill>
                  <a:schemeClr val="tx1"/>
                </a:solidFill>
              </a:rPr>
              <a:t>диагностики  (при наличии)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5718172" y="5085428"/>
            <a:ext cx="2281237" cy="769938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Психолог,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(по необходимости и по плану)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82" name="Стрелка вправо 81"/>
          <p:cNvSpPr/>
          <p:nvPr/>
        </p:nvSpPr>
        <p:spPr>
          <a:xfrm>
            <a:off x="8104800" y="3036165"/>
            <a:ext cx="660398" cy="4224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3" name="Овал 82"/>
          <p:cNvSpPr/>
          <p:nvPr/>
        </p:nvSpPr>
        <p:spPr>
          <a:xfrm>
            <a:off x="327025" y="2022475"/>
            <a:ext cx="1692275" cy="2711450"/>
          </a:xfrm>
          <a:prstGeom prst="ellipse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84" name="Group 11"/>
          <p:cNvGrpSpPr>
            <a:grpSpLocks/>
          </p:cNvGrpSpPr>
          <p:nvPr/>
        </p:nvGrpSpPr>
        <p:grpSpPr bwMode="auto">
          <a:xfrm>
            <a:off x="971360" y="3067912"/>
            <a:ext cx="780933" cy="1282225"/>
            <a:chOff x="2594" y="1709"/>
            <a:chExt cx="576" cy="964"/>
          </a:xfrm>
          <a:solidFill>
            <a:srgbClr val="002060"/>
          </a:solidFill>
        </p:grpSpPr>
        <p:sp>
          <p:nvSpPr>
            <p:cNvPr id="85" name="Freeform 12"/>
            <p:cNvSpPr>
              <a:spLocks/>
            </p:cNvSpPr>
            <p:nvPr/>
          </p:nvSpPr>
          <p:spPr bwMode="auto">
            <a:xfrm>
              <a:off x="3009" y="1709"/>
              <a:ext cx="161" cy="499"/>
            </a:xfrm>
            <a:custGeom>
              <a:avLst/>
              <a:gdLst>
                <a:gd name="T0" fmla="*/ 4558 w 6132"/>
                <a:gd name="T1" fmla="*/ 3551 h 16980"/>
                <a:gd name="T2" fmla="*/ 4932 w 6132"/>
                <a:gd name="T3" fmla="*/ 3676 h 16980"/>
                <a:gd name="T4" fmla="*/ 5287 w 6132"/>
                <a:gd name="T5" fmla="*/ 3900 h 16980"/>
                <a:gd name="T6" fmla="*/ 5619 w 6132"/>
                <a:gd name="T7" fmla="*/ 4220 h 16980"/>
                <a:gd name="T8" fmla="*/ 5880 w 6132"/>
                <a:gd name="T9" fmla="*/ 4585 h 16980"/>
                <a:gd name="T10" fmla="*/ 6049 w 6132"/>
                <a:gd name="T11" fmla="*/ 4967 h 16980"/>
                <a:gd name="T12" fmla="*/ 6127 w 6132"/>
                <a:gd name="T13" fmla="*/ 5370 h 16980"/>
                <a:gd name="T14" fmla="*/ 6122 w 6132"/>
                <a:gd name="T15" fmla="*/ 9793 h 16980"/>
                <a:gd name="T16" fmla="*/ 6053 w 6132"/>
                <a:gd name="T17" fmla="*/ 10109 h 16980"/>
                <a:gd name="T18" fmla="*/ 5917 w 6132"/>
                <a:gd name="T19" fmla="*/ 10397 h 16980"/>
                <a:gd name="T20" fmla="*/ 5715 w 6132"/>
                <a:gd name="T21" fmla="*/ 10660 h 16980"/>
                <a:gd name="T22" fmla="*/ 5455 w 6132"/>
                <a:gd name="T23" fmla="*/ 10883 h 16980"/>
                <a:gd name="T24" fmla="*/ 5145 w 6132"/>
                <a:gd name="T25" fmla="*/ 11056 h 16980"/>
                <a:gd name="T26" fmla="*/ 4787 w 6132"/>
                <a:gd name="T27" fmla="*/ 11178 h 16980"/>
                <a:gd name="T28" fmla="*/ 1424 w 6132"/>
                <a:gd name="T29" fmla="*/ 11201 h 16980"/>
                <a:gd name="T30" fmla="*/ 1026 w 6132"/>
                <a:gd name="T31" fmla="*/ 11058 h 16980"/>
                <a:gd name="T32" fmla="*/ 719 w 6132"/>
                <a:gd name="T33" fmla="*/ 10901 h 16980"/>
                <a:gd name="T34" fmla="*/ 456 w 6132"/>
                <a:gd name="T35" fmla="*/ 10714 h 16980"/>
                <a:gd name="T36" fmla="*/ 247 w 6132"/>
                <a:gd name="T37" fmla="*/ 10503 h 16980"/>
                <a:gd name="T38" fmla="*/ 101 w 6132"/>
                <a:gd name="T39" fmla="*/ 10281 h 16980"/>
                <a:gd name="T40" fmla="*/ 19 w 6132"/>
                <a:gd name="T41" fmla="*/ 10047 h 16980"/>
                <a:gd name="T42" fmla="*/ 1 w 6132"/>
                <a:gd name="T43" fmla="*/ 5453 h 16980"/>
                <a:gd name="T44" fmla="*/ 57 w 6132"/>
                <a:gd name="T45" fmla="*/ 4978 h 16980"/>
                <a:gd name="T46" fmla="*/ 208 w 6132"/>
                <a:gd name="T47" fmla="*/ 4560 h 16980"/>
                <a:gd name="T48" fmla="*/ 453 w 6132"/>
                <a:gd name="T49" fmla="*/ 4201 h 16980"/>
                <a:gd name="T50" fmla="*/ 789 w 6132"/>
                <a:gd name="T51" fmla="*/ 3904 h 16980"/>
                <a:gd name="T52" fmla="*/ 1194 w 6132"/>
                <a:gd name="T53" fmla="*/ 3691 h 16980"/>
                <a:gd name="T54" fmla="*/ 1670 w 6132"/>
                <a:gd name="T55" fmla="*/ 3564 h 16980"/>
                <a:gd name="T56" fmla="*/ 2212 w 6132"/>
                <a:gd name="T57" fmla="*/ 3522 h 16980"/>
                <a:gd name="T58" fmla="*/ 2312 w 6132"/>
                <a:gd name="T59" fmla="*/ 3514 h 16980"/>
                <a:gd name="T60" fmla="*/ 2617 w 6132"/>
                <a:gd name="T61" fmla="*/ 3511 h 16980"/>
                <a:gd name="T62" fmla="*/ 2686 w 6132"/>
                <a:gd name="T63" fmla="*/ 3430 h 16980"/>
                <a:gd name="T64" fmla="*/ 2402 w 6132"/>
                <a:gd name="T65" fmla="*/ 3322 h 16980"/>
                <a:gd name="T66" fmla="*/ 2117 w 6132"/>
                <a:gd name="T67" fmla="*/ 3158 h 16980"/>
                <a:gd name="T68" fmla="*/ 1869 w 6132"/>
                <a:gd name="T69" fmla="*/ 2950 h 16980"/>
                <a:gd name="T70" fmla="*/ 1660 w 6132"/>
                <a:gd name="T71" fmla="*/ 2699 h 16980"/>
                <a:gd name="T72" fmla="*/ 1506 w 6132"/>
                <a:gd name="T73" fmla="*/ 2420 h 16980"/>
                <a:gd name="T74" fmla="*/ 1408 w 6132"/>
                <a:gd name="T75" fmla="*/ 2123 h 16980"/>
                <a:gd name="T76" fmla="*/ 1367 w 6132"/>
                <a:gd name="T77" fmla="*/ 1804 h 16980"/>
                <a:gd name="T78" fmla="*/ 1390 w 6132"/>
                <a:gd name="T79" fmla="*/ 1427 h 16980"/>
                <a:gd name="T80" fmla="*/ 1493 w 6132"/>
                <a:gd name="T81" fmla="*/ 1068 h 16980"/>
                <a:gd name="T82" fmla="*/ 1676 w 6132"/>
                <a:gd name="T83" fmla="*/ 742 h 16980"/>
                <a:gd name="T84" fmla="*/ 1940 w 6132"/>
                <a:gd name="T85" fmla="*/ 448 h 16980"/>
                <a:gd name="T86" fmla="*/ 2247 w 6132"/>
                <a:gd name="T87" fmla="*/ 219 h 16980"/>
                <a:gd name="T88" fmla="*/ 2588 w 6132"/>
                <a:gd name="T89" fmla="*/ 71 h 16980"/>
                <a:gd name="T90" fmla="*/ 2962 w 6132"/>
                <a:gd name="T91" fmla="*/ 4 h 16980"/>
                <a:gd name="T92" fmla="*/ 3356 w 6132"/>
                <a:gd name="T93" fmla="*/ 18 h 16980"/>
                <a:gd name="T94" fmla="*/ 3721 w 6132"/>
                <a:gd name="T95" fmla="*/ 111 h 16980"/>
                <a:gd name="T96" fmla="*/ 4053 w 6132"/>
                <a:gd name="T97" fmla="*/ 287 h 16980"/>
                <a:gd name="T98" fmla="*/ 4353 w 6132"/>
                <a:gd name="T99" fmla="*/ 542 h 16980"/>
                <a:gd name="T100" fmla="*/ 4588 w 6132"/>
                <a:gd name="T101" fmla="*/ 847 h 16980"/>
                <a:gd name="T102" fmla="*/ 4745 w 6132"/>
                <a:gd name="T103" fmla="*/ 1184 h 16980"/>
                <a:gd name="T104" fmla="*/ 4820 w 6132"/>
                <a:gd name="T105" fmla="*/ 1555 h 16980"/>
                <a:gd name="T106" fmla="*/ 4818 w 6132"/>
                <a:gd name="T107" fmla="*/ 1917 h 16980"/>
                <a:gd name="T108" fmla="*/ 4752 w 6132"/>
                <a:gd name="T109" fmla="*/ 2240 h 16980"/>
                <a:gd name="T110" fmla="*/ 4624 w 6132"/>
                <a:gd name="T111" fmla="*/ 2541 h 16980"/>
                <a:gd name="T112" fmla="*/ 4431 w 6132"/>
                <a:gd name="T113" fmla="*/ 2824 h 16980"/>
                <a:gd name="T114" fmla="*/ 4192 w 6132"/>
                <a:gd name="T115" fmla="*/ 3066 h 16980"/>
                <a:gd name="T116" fmla="*/ 3919 w 6132"/>
                <a:gd name="T117" fmla="*/ 3252 h 16980"/>
                <a:gd name="T118" fmla="*/ 3611 w 6132"/>
                <a:gd name="T119" fmla="*/ 3381 h 16980"/>
                <a:gd name="T120" fmla="*/ 3466 w 6132"/>
                <a:gd name="T121" fmla="*/ 3480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grpFill/>
            <a:ln w="19050" cap="rnd" cmpd="sng" algn="ctr">
              <a:solidFill>
                <a:srgbClr val="54A021">
                  <a:shade val="50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86" name="Freeform 17"/>
            <p:cNvSpPr>
              <a:spLocks/>
            </p:cNvSpPr>
            <p:nvPr/>
          </p:nvSpPr>
          <p:spPr bwMode="auto">
            <a:xfrm>
              <a:off x="2968" y="2174"/>
              <a:ext cx="161" cy="499"/>
            </a:xfrm>
            <a:custGeom>
              <a:avLst/>
              <a:gdLst>
                <a:gd name="T0" fmla="*/ 4558 w 6132"/>
                <a:gd name="T1" fmla="*/ 3551 h 16980"/>
                <a:gd name="T2" fmla="*/ 4932 w 6132"/>
                <a:gd name="T3" fmla="*/ 3676 h 16980"/>
                <a:gd name="T4" fmla="*/ 5287 w 6132"/>
                <a:gd name="T5" fmla="*/ 3900 h 16980"/>
                <a:gd name="T6" fmla="*/ 5619 w 6132"/>
                <a:gd name="T7" fmla="*/ 4220 h 16980"/>
                <a:gd name="T8" fmla="*/ 5880 w 6132"/>
                <a:gd name="T9" fmla="*/ 4585 h 16980"/>
                <a:gd name="T10" fmla="*/ 6049 w 6132"/>
                <a:gd name="T11" fmla="*/ 4967 h 16980"/>
                <a:gd name="T12" fmla="*/ 6127 w 6132"/>
                <a:gd name="T13" fmla="*/ 5370 h 16980"/>
                <a:gd name="T14" fmla="*/ 6122 w 6132"/>
                <a:gd name="T15" fmla="*/ 9793 h 16980"/>
                <a:gd name="T16" fmla="*/ 6053 w 6132"/>
                <a:gd name="T17" fmla="*/ 10109 h 16980"/>
                <a:gd name="T18" fmla="*/ 5917 w 6132"/>
                <a:gd name="T19" fmla="*/ 10397 h 16980"/>
                <a:gd name="T20" fmla="*/ 5715 w 6132"/>
                <a:gd name="T21" fmla="*/ 10660 h 16980"/>
                <a:gd name="T22" fmla="*/ 5455 w 6132"/>
                <a:gd name="T23" fmla="*/ 10883 h 16980"/>
                <a:gd name="T24" fmla="*/ 5145 w 6132"/>
                <a:gd name="T25" fmla="*/ 11056 h 16980"/>
                <a:gd name="T26" fmla="*/ 4787 w 6132"/>
                <a:gd name="T27" fmla="*/ 11178 h 16980"/>
                <a:gd name="T28" fmla="*/ 1424 w 6132"/>
                <a:gd name="T29" fmla="*/ 11201 h 16980"/>
                <a:gd name="T30" fmla="*/ 1026 w 6132"/>
                <a:gd name="T31" fmla="*/ 11058 h 16980"/>
                <a:gd name="T32" fmla="*/ 719 w 6132"/>
                <a:gd name="T33" fmla="*/ 10901 h 16980"/>
                <a:gd name="T34" fmla="*/ 456 w 6132"/>
                <a:gd name="T35" fmla="*/ 10714 h 16980"/>
                <a:gd name="T36" fmla="*/ 247 w 6132"/>
                <a:gd name="T37" fmla="*/ 10503 h 16980"/>
                <a:gd name="T38" fmla="*/ 101 w 6132"/>
                <a:gd name="T39" fmla="*/ 10281 h 16980"/>
                <a:gd name="T40" fmla="*/ 19 w 6132"/>
                <a:gd name="T41" fmla="*/ 10047 h 16980"/>
                <a:gd name="T42" fmla="*/ 1 w 6132"/>
                <a:gd name="T43" fmla="*/ 5453 h 16980"/>
                <a:gd name="T44" fmla="*/ 57 w 6132"/>
                <a:gd name="T45" fmla="*/ 4978 h 16980"/>
                <a:gd name="T46" fmla="*/ 208 w 6132"/>
                <a:gd name="T47" fmla="*/ 4560 h 16980"/>
                <a:gd name="T48" fmla="*/ 453 w 6132"/>
                <a:gd name="T49" fmla="*/ 4201 h 16980"/>
                <a:gd name="T50" fmla="*/ 789 w 6132"/>
                <a:gd name="T51" fmla="*/ 3904 h 16980"/>
                <a:gd name="T52" fmla="*/ 1194 w 6132"/>
                <a:gd name="T53" fmla="*/ 3691 h 16980"/>
                <a:gd name="T54" fmla="*/ 1670 w 6132"/>
                <a:gd name="T55" fmla="*/ 3564 h 16980"/>
                <a:gd name="T56" fmla="*/ 2212 w 6132"/>
                <a:gd name="T57" fmla="*/ 3522 h 16980"/>
                <a:gd name="T58" fmla="*/ 2312 w 6132"/>
                <a:gd name="T59" fmla="*/ 3514 h 16980"/>
                <a:gd name="T60" fmla="*/ 2617 w 6132"/>
                <a:gd name="T61" fmla="*/ 3511 h 16980"/>
                <a:gd name="T62" fmla="*/ 2686 w 6132"/>
                <a:gd name="T63" fmla="*/ 3430 h 16980"/>
                <a:gd name="T64" fmla="*/ 2402 w 6132"/>
                <a:gd name="T65" fmla="*/ 3322 h 16980"/>
                <a:gd name="T66" fmla="*/ 2117 w 6132"/>
                <a:gd name="T67" fmla="*/ 3158 h 16980"/>
                <a:gd name="T68" fmla="*/ 1869 w 6132"/>
                <a:gd name="T69" fmla="*/ 2950 h 16980"/>
                <a:gd name="T70" fmla="*/ 1660 w 6132"/>
                <a:gd name="T71" fmla="*/ 2699 h 16980"/>
                <a:gd name="T72" fmla="*/ 1506 w 6132"/>
                <a:gd name="T73" fmla="*/ 2420 h 16980"/>
                <a:gd name="T74" fmla="*/ 1408 w 6132"/>
                <a:gd name="T75" fmla="*/ 2123 h 16980"/>
                <a:gd name="T76" fmla="*/ 1367 w 6132"/>
                <a:gd name="T77" fmla="*/ 1804 h 16980"/>
                <a:gd name="T78" fmla="*/ 1390 w 6132"/>
                <a:gd name="T79" fmla="*/ 1427 h 16980"/>
                <a:gd name="T80" fmla="*/ 1493 w 6132"/>
                <a:gd name="T81" fmla="*/ 1068 h 16980"/>
                <a:gd name="T82" fmla="*/ 1676 w 6132"/>
                <a:gd name="T83" fmla="*/ 742 h 16980"/>
                <a:gd name="T84" fmla="*/ 1940 w 6132"/>
                <a:gd name="T85" fmla="*/ 448 h 16980"/>
                <a:gd name="T86" fmla="*/ 2247 w 6132"/>
                <a:gd name="T87" fmla="*/ 219 h 16980"/>
                <a:gd name="T88" fmla="*/ 2588 w 6132"/>
                <a:gd name="T89" fmla="*/ 71 h 16980"/>
                <a:gd name="T90" fmla="*/ 2962 w 6132"/>
                <a:gd name="T91" fmla="*/ 4 h 16980"/>
                <a:gd name="T92" fmla="*/ 3356 w 6132"/>
                <a:gd name="T93" fmla="*/ 18 h 16980"/>
                <a:gd name="T94" fmla="*/ 3721 w 6132"/>
                <a:gd name="T95" fmla="*/ 111 h 16980"/>
                <a:gd name="T96" fmla="*/ 4053 w 6132"/>
                <a:gd name="T97" fmla="*/ 287 h 16980"/>
                <a:gd name="T98" fmla="*/ 4353 w 6132"/>
                <a:gd name="T99" fmla="*/ 542 h 16980"/>
                <a:gd name="T100" fmla="*/ 4588 w 6132"/>
                <a:gd name="T101" fmla="*/ 847 h 16980"/>
                <a:gd name="T102" fmla="*/ 4745 w 6132"/>
                <a:gd name="T103" fmla="*/ 1184 h 16980"/>
                <a:gd name="T104" fmla="*/ 4820 w 6132"/>
                <a:gd name="T105" fmla="*/ 1555 h 16980"/>
                <a:gd name="T106" fmla="*/ 4818 w 6132"/>
                <a:gd name="T107" fmla="*/ 1917 h 16980"/>
                <a:gd name="T108" fmla="*/ 4752 w 6132"/>
                <a:gd name="T109" fmla="*/ 2240 h 16980"/>
                <a:gd name="T110" fmla="*/ 4624 w 6132"/>
                <a:gd name="T111" fmla="*/ 2541 h 16980"/>
                <a:gd name="T112" fmla="*/ 4431 w 6132"/>
                <a:gd name="T113" fmla="*/ 2824 h 16980"/>
                <a:gd name="T114" fmla="*/ 4192 w 6132"/>
                <a:gd name="T115" fmla="*/ 3066 h 16980"/>
                <a:gd name="T116" fmla="*/ 3919 w 6132"/>
                <a:gd name="T117" fmla="*/ 3252 h 16980"/>
                <a:gd name="T118" fmla="*/ 3611 w 6132"/>
                <a:gd name="T119" fmla="*/ 3381 h 16980"/>
                <a:gd name="T120" fmla="*/ 3466 w 6132"/>
                <a:gd name="T121" fmla="*/ 3480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grpFill/>
            <a:ln w="19050" cap="rnd" cmpd="sng" algn="ctr">
              <a:solidFill>
                <a:srgbClr val="54A021">
                  <a:shade val="50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87" name="Freeform 17"/>
            <p:cNvSpPr>
              <a:spLocks/>
            </p:cNvSpPr>
            <p:nvPr/>
          </p:nvSpPr>
          <p:spPr bwMode="auto">
            <a:xfrm>
              <a:off x="2832" y="1731"/>
              <a:ext cx="161" cy="499"/>
            </a:xfrm>
            <a:custGeom>
              <a:avLst/>
              <a:gdLst>
                <a:gd name="T0" fmla="*/ 4558 w 6132"/>
                <a:gd name="T1" fmla="*/ 3551 h 16980"/>
                <a:gd name="T2" fmla="*/ 4932 w 6132"/>
                <a:gd name="T3" fmla="*/ 3676 h 16980"/>
                <a:gd name="T4" fmla="*/ 5287 w 6132"/>
                <a:gd name="T5" fmla="*/ 3900 h 16980"/>
                <a:gd name="T6" fmla="*/ 5619 w 6132"/>
                <a:gd name="T7" fmla="*/ 4220 h 16980"/>
                <a:gd name="T8" fmla="*/ 5880 w 6132"/>
                <a:gd name="T9" fmla="*/ 4585 h 16980"/>
                <a:gd name="T10" fmla="*/ 6049 w 6132"/>
                <a:gd name="T11" fmla="*/ 4967 h 16980"/>
                <a:gd name="T12" fmla="*/ 6127 w 6132"/>
                <a:gd name="T13" fmla="*/ 5370 h 16980"/>
                <a:gd name="T14" fmla="*/ 6122 w 6132"/>
                <a:gd name="T15" fmla="*/ 9793 h 16980"/>
                <a:gd name="T16" fmla="*/ 6053 w 6132"/>
                <a:gd name="T17" fmla="*/ 10109 h 16980"/>
                <a:gd name="T18" fmla="*/ 5917 w 6132"/>
                <a:gd name="T19" fmla="*/ 10397 h 16980"/>
                <a:gd name="T20" fmla="*/ 5715 w 6132"/>
                <a:gd name="T21" fmla="*/ 10660 h 16980"/>
                <a:gd name="T22" fmla="*/ 5455 w 6132"/>
                <a:gd name="T23" fmla="*/ 10883 h 16980"/>
                <a:gd name="T24" fmla="*/ 5145 w 6132"/>
                <a:gd name="T25" fmla="*/ 11056 h 16980"/>
                <a:gd name="T26" fmla="*/ 4787 w 6132"/>
                <a:gd name="T27" fmla="*/ 11178 h 16980"/>
                <a:gd name="T28" fmla="*/ 1424 w 6132"/>
                <a:gd name="T29" fmla="*/ 11201 h 16980"/>
                <a:gd name="T30" fmla="*/ 1026 w 6132"/>
                <a:gd name="T31" fmla="*/ 11058 h 16980"/>
                <a:gd name="T32" fmla="*/ 719 w 6132"/>
                <a:gd name="T33" fmla="*/ 10901 h 16980"/>
                <a:gd name="T34" fmla="*/ 456 w 6132"/>
                <a:gd name="T35" fmla="*/ 10714 h 16980"/>
                <a:gd name="T36" fmla="*/ 247 w 6132"/>
                <a:gd name="T37" fmla="*/ 10503 h 16980"/>
                <a:gd name="T38" fmla="*/ 101 w 6132"/>
                <a:gd name="T39" fmla="*/ 10281 h 16980"/>
                <a:gd name="T40" fmla="*/ 19 w 6132"/>
                <a:gd name="T41" fmla="*/ 10047 h 16980"/>
                <a:gd name="T42" fmla="*/ 1 w 6132"/>
                <a:gd name="T43" fmla="*/ 5453 h 16980"/>
                <a:gd name="T44" fmla="*/ 57 w 6132"/>
                <a:gd name="T45" fmla="*/ 4978 h 16980"/>
                <a:gd name="T46" fmla="*/ 208 w 6132"/>
                <a:gd name="T47" fmla="*/ 4560 h 16980"/>
                <a:gd name="T48" fmla="*/ 453 w 6132"/>
                <a:gd name="T49" fmla="*/ 4201 h 16980"/>
                <a:gd name="T50" fmla="*/ 789 w 6132"/>
                <a:gd name="T51" fmla="*/ 3904 h 16980"/>
                <a:gd name="T52" fmla="*/ 1194 w 6132"/>
                <a:gd name="T53" fmla="*/ 3691 h 16980"/>
                <a:gd name="T54" fmla="*/ 1670 w 6132"/>
                <a:gd name="T55" fmla="*/ 3564 h 16980"/>
                <a:gd name="T56" fmla="*/ 2212 w 6132"/>
                <a:gd name="T57" fmla="*/ 3522 h 16980"/>
                <a:gd name="T58" fmla="*/ 2312 w 6132"/>
                <a:gd name="T59" fmla="*/ 3514 h 16980"/>
                <a:gd name="T60" fmla="*/ 2617 w 6132"/>
                <a:gd name="T61" fmla="*/ 3511 h 16980"/>
                <a:gd name="T62" fmla="*/ 2686 w 6132"/>
                <a:gd name="T63" fmla="*/ 3430 h 16980"/>
                <a:gd name="T64" fmla="*/ 2402 w 6132"/>
                <a:gd name="T65" fmla="*/ 3322 h 16980"/>
                <a:gd name="T66" fmla="*/ 2117 w 6132"/>
                <a:gd name="T67" fmla="*/ 3158 h 16980"/>
                <a:gd name="T68" fmla="*/ 1869 w 6132"/>
                <a:gd name="T69" fmla="*/ 2950 h 16980"/>
                <a:gd name="T70" fmla="*/ 1660 w 6132"/>
                <a:gd name="T71" fmla="*/ 2699 h 16980"/>
                <a:gd name="T72" fmla="*/ 1506 w 6132"/>
                <a:gd name="T73" fmla="*/ 2420 h 16980"/>
                <a:gd name="T74" fmla="*/ 1408 w 6132"/>
                <a:gd name="T75" fmla="*/ 2123 h 16980"/>
                <a:gd name="T76" fmla="*/ 1367 w 6132"/>
                <a:gd name="T77" fmla="*/ 1804 h 16980"/>
                <a:gd name="T78" fmla="*/ 1390 w 6132"/>
                <a:gd name="T79" fmla="*/ 1427 h 16980"/>
                <a:gd name="T80" fmla="*/ 1493 w 6132"/>
                <a:gd name="T81" fmla="*/ 1068 h 16980"/>
                <a:gd name="T82" fmla="*/ 1676 w 6132"/>
                <a:gd name="T83" fmla="*/ 742 h 16980"/>
                <a:gd name="T84" fmla="*/ 1940 w 6132"/>
                <a:gd name="T85" fmla="*/ 448 h 16980"/>
                <a:gd name="T86" fmla="*/ 2247 w 6132"/>
                <a:gd name="T87" fmla="*/ 219 h 16980"/>
                <a:gd name="T88" fmla="*/ 2588 w 6132"/>
                <a:gd name="T89" fmla="*/ 71 h 16980"/>
                <a:gd name="T90" fmla="*/ 2962 w 6132"/>
                <a:gd name="T91" fmla="*/ 4 h 16980"/>
                <a:gd name="T92" fmla="*/ 3356 w 6132"/>
                <a:gd name="T93" fmla="*/ 18 h 16980"/>
                <a:gd name="T94" fmla="*/ 3721 w 6132"/>
                <a:gd name="T95" fmla="*/ 111 h 16980"/>
                <a:gd name="T96" fmla="*/ 4053 w 6132"/>
                <a:gd name="T97" fmla="*/ 287 h 16980"/>
                <a:gd name="T98" fmla="*/ 4353 w 6132"/>
                <a:gd name="T99" fmla="*/ 542 h 16980"/>
                <a:gd name="T100" fmla="*/ 4588 w 6132"/>
                <a:gd name="T101" fmla="*/ 847 h 16980"/>
                <a:gd name="T102" fmla="*/ 4745 w 6132"/>
                <a:gd name="T103" fmla="*/ 1184 h 16980"/>
                <a:gd name="T104" fmla="*/ 4820 w 6132"/>
                <a:gd name="T105" fmla="*/ 1555 h 16980"/>
                <a:gd name="T106" fmla="*/ 4818 w 6132"/>
                <a:gd name="T107" fmla="*/ 1917 h 16980"/>
                <a:gd name="T108" fmla="*/ 4752 w 6132"/>
                <a:gd name="T109" fmla="*/ 2240 h 16980"/>
                <a:gd name="T110" fmla="*/ 4624 w 6132"/>
                <a:gd name="T111" fmla="*/ 2541 h 16980"/>
                <a:gd name="T112" fmla="*/ 4431 w 6132"/>
                <a:gd name="T113" fmla="*/ 2824 h 16980"/>
                <a:gd name="T114" fmla="*/ 4192 w 6132"/>
                <a:gd name="T115" fmla="*/ 3066 h 16980"/>
                <a:gd name="T116" fmla="*/ 3919 w 6132"/>
                <a:gd name="T117" fmla="*/ 3252 h 16980"/>
                <a:gd name="T118" fmla="*/ 3611 w 6132"/>
                <a:gd name="T119" fmla="*/ 3381 h 16980"/>
                <a:gd name="T120" fmla="*/ 3466 w 6132"/>
                <a:gd name="T121" fmla="*/ 3480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grpFill/>
            <a:ln w="19050" cap="rnd" cmpd="sng" algn="ctr">
              <a:solidFill>
                <a:srgbClr val="54A021">
                  <a:shade val="50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88" name="Freeform 17"/>
            <p:cNvSpPr>
              <a:spLocks/>
            </p:cNvSpPr>
            <p:nvPr/>
          </p:nvSpPr>
          <p:spPr bwMode="auto">
            <a:xfrm>
              <a:off x="2784" y="2168"/>
              <a:ext cx="161" cy="499"/>
            </a:xfrm>
            <a:custGeom>
              <a:avLst/>
              <a:gdLst>
                <a:gd name="T0" fmla="*/ 4558 w 6132"/>
                <a:gd name="T1" fmla="*/ 3551 h 16980"/>
                <a:gd name="T2" fmla="*/ 4932 w 6132"/>
                <a:gd name="T3" fmla="*/ 3676 h 16980"/>
                <a:gd name="T4" fmla="*/ 5287 w 6132"/>
                <a:gd name="T5" fmla="*/ 3900 h 16980"/>
                <a:gd name="T6" fmla="*/ 5619 w 6132"/>
                <a:gd name="T7" fmla="*/ 4220 h 16980"/>
                <a:gd name="T8" fmla="*/ 5880 w 6132"/>
                <a:gd name="T9" fmla="*/ 4585 h 16980"/>
                <a:gd name="T10" fmla="*/ 6049 w 6132"/>
                <a:gd name="T11" fmla="*/ 4967 h 16980"/>
                <a:gd name="T12" fmla="*/ 6127 w 6132"/>
                <a:gd name="T13" fmla="*/ 5370 h 16980"/>
                <a:gd name="T14" fmla="*/ 6122 w 6132"/>
                <a:gd name="T15" fmla="*/ 9793 h 16980"/>
                <a:gd name="T16" fmla="*/ 6053 w 6132"/>
                <a:gd name="T17" fmla="*/ 10109 h 16980"/>
                <a:gd name="T18" fmla="*/ 5917 w 6132"/>
                <a:gd name="T19" fmla="*/ 10397 h 16980"/>
                <a:gd name="T20" fmla="*/ 5715 w 6132"/>
                <a:gd name="T21" fmla="*/ 10660 h 16980"/>
                <a:gd name="T22" fmla="*/ 5455 w 6132"/>
                <a:gd name="T23" fmla="*/ 10883 h 16980"/>
                <a:gd name="T24" fmla="*/ 5145 w 6132"/>
                <a:gd name="T25" fmla="*/ 11056 h 16980"/>
                <a:gd name="T26" fmla="*/ 4787 w 6132"/>
                <a:gd name="T27" fmla="*/ 11178 h 16980"/>
                <a:gd name="T28" fmla="*/ 1424 w 6132"/>
                <a:gd name="T29" fmla="*/ 11201 h 16980"/>
                <a:gd name="T30" fmla="*/ 1026 w 6132"/>
                <a:gd name="T31" fmla="*/ 11058 h 16980"/>
                <a:gd name="T32" fmla="*/ 719 w 6132"/>
                <a:gd name="T33" fmla="*/ 10901 h 16980"/>
                <a:gd name="T34" fmla="*/ 456 w 6132"/>
                <a:gd name="T35" fmla="*/ 10714 h 16980"/>
                <a:gd name="T36" fmla="*/ 247 w 6132"/>
                <a:gd name="T37" fmla="*/ 10503 h 16980"/>
                <a:gd name="T38" fmla="*/ 101 w 6132"/>
                <a:gd name="T39" fmla="*/ 10281 h 16980"/>
                <a:gd name="T40" fmla="*/ 19 w 6132"/>
                <a:gd name="T41" fmla="*/ 10047 h 16980"/>
                <a:gd name="T42" fmla="*/ 1 w 6132"/>
                <a:gd name="T43" fmla="*/ 5453 h 16980"/>
                <a:gd name="T44" fmla="*/ 57 w 6132"/>
                <a:gd name="T45" fmla="*/ 4978 h 16980"/>
                <a:gd name="T46" fmla="*/ 208 w 6132"/>
                <a:gd name="T47" fmla="*/ 4560 h 16980"/>
                <a:gd name="T48" fmla="*/ 453 w 6132"/>
                <a:gd name="T49" fmla="*/ 4201 h 16980"/>
                <a:gd name="T50" fmla="*/ 789 w 6132"/>
                <a:gd name="T51" fmla="*/ 3904 h 16980"/>
                <a:gd name="T52" fmla="*/ 1194 w 6132"/>
                <a:gd name="T53" fmla="*/ 3691 h 16980"/>
                <a:gd name="T54" fmla="*/ 1670 w 6132"/>
                <a:gd name="T55" fmla="*/ 3564 h 16980"/>
                <a:gd name="T56" fmla="*/ 2212 w 6132"/>
                <a:gd name="T57" fmla="*/ 3522 h 16980"/>
                <a:gd name="T58" fmla="*/ 2312 w 6132"/>
                <a:gd name="T59" fmla="*/ 3514 h 16980"/>
                <a:gd name="T60" fmla="*/ 2617 w 6132"/>
                <a:gd name="T61" fmla="*/ 3511 h 16980"/>
                <a:gd name="T62" fmla="*/ 2686 w 6132"/>
                <a:gd name="T63" fmla="*/ 3430 h 16980"/>
                <a:gd name="T64" fmla="*/ 2402 w 6132"/>
                <a:gd name="T65" fmla="*/ 3322 h 16980"/>
                <a:gd name="T66" fmla="*/ 2117 w 6132"/>
                <a:gd name="T67" fmla="*/ 3158 h 16980"/>
                <a:gd name="T68" fmla="*/ 1869 w 6132"/>
                <a:gd name="T69" fmla="*/ 2950 h 16980"/>
                <a:gd name="T70" fmla="*/ 1660 w 6132"/>
                <a:gd name="T71" fmla="*/ 2699 h 16980"/>
                <a:gd name="T72" fmla="*/ 1506 w 6132"/>
                <a:gd name="T73" fmla="*/ 2420 h 16980"/>
                <a:gd name="T74" fmla="*/ 1408 w 6132"/>
                <a:gd name="T75" fmla="*/ 2123 h 16980"/>
                <a:gd name="T76" fmla="*/ 1367 w 6132"/>
                <a:gd name="T77" fmla="*/ 1804 h 16980"/>
                <a:gd name="T78" fmla="*/ 1390 w 6132"/>
                <a:gd name="T79" fmla="*/ 1427 h 16980"/>
                <a:gd name="T80" fmla="*/ 1493 w 6132"/>
                <a:gd name="T81" fmla="*/ 1068 h 16980"/>
                <a:gd name="T82" fmla="*/ 1676 w 6132"/>
                <a:gd name="T83" fmla="*/ 742 h 16980"/>
                <a:gd name="T84" fmla="*/ 1940 w 6132"/>
                <a:gd name="T85" fmla="*/ 448 h 16980"/>
                <a:gd name="T86" fmla="*/ 2247 w 6132"/>
                <a:gd name="T87" fmla="*/ 219 h 16980"/>
                <a:gd name="T88" fmla="*/ 2588 w 6132"/>
                <a:gd name="T89" fmla="*/ 71 h 16980"/>
                <a:gd name="T90" fmla="*/ 2962 w 6132"/>
                <a:gd name="T91" fmla="*/ 4 h 16980"/>
                <a:gd name="T92" fmla="*/ 3356 w 6132"/>
                <a:gd name="T93" fmla="*/ 18 h 16980"/>
                <a:gd name="T94" fmla="*/ 3721 w 6132"/>
                <a:gd name="T95" fmla="*/ 111 h 16980"/>
                <a:gd name="T96" fmla="*/ 4053 w 6132"/>
                <a:gd name="T97" fmla="*/ 287 h 16980"/>
                <a:gd name="T98" fmla="*/ 4353 w 6132"/>
                <a:gd name="T99" fmla="*/ 542 h 16980"/>
                <a:gd name="T100" fmla="*/ 4588 w 6132"/>
                <a:gd name="T101" fmla="*/ 847 h 16980"/>
                <a:gd name="T102" fmla="*/ 4745 w 6132"/>
                <a:gd name="T103" fmla="*/ 1184 h 16980"/>
                <a:gd name="T104" fmla="*/ 4820 w 6132"/>
                <a:gd name="T105" fmla="*/ 1555 h 16980"/>
                <a:gd name="T106" fmla="*/ 4818 w 6132"/>
                <a:gd name="T107" fmla="*/ 1917 h 16980"/>
                <a:gd name="T108" fmla="*/ 4752 w 6132"/>
                <a:gd name="T109" fmla="*/ 2240 h 16980"/>
                <a:gd name="T110" fmla="*/ 4624 w 6132"/>
                <a:gd name="T111" fmla="*/ 2541 h 16980"/>
                <a:gd name="T112" fmla="*/ 4431 w 6132"/>
                <a:gd name="T113" fmla="*/ 2824 h 16980"/>
                <a:gd name="T114" fmla="*/ 4192 w 6132"/>
                <a:gd name="T115" fmla="*/ 3066 h 16980"/>
                <a:gd name="T116" fmla="*/ 3919 w 6132"/>
                <a:gd name="T117" fmla="*/ 3252 h 16980"/>
                <a:gd name="T118" fmla="*/ 3611 w 6132"/>
                <a:gd name="T119" fmla="*/ 3381 h 16980"/>
                <a:gd name="T120" fmla="*/ 3466 w 6132"/>
                <a:gd name="T121" fmla="*/ 3480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grpFill/>
            <a:ln w="19050" cap="rnd" cmpd="sng" algn="ctr">
              <a:solidFill>
                <a:srgbClr val="54A021">
                  <a:shade val="50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89" name="Freeform 17"/>
            <p:cNvSpPr>
              <a:spLocks/>
            </p:cNvSpPr>
            <p:nvPr/>
          </p:nvSpPr>
          <p:spPr bwMode="auto">
            <a:xfrm>
              <a:off x="2642" y="1731"/>
              <a:ext cx="161" cy="499"/>
            </a:xfrm>
            <a:custGeom>
              <a:avLst/>
              <a:gdLst>
                <a:gd name="T0" fmla="*/ 4558 w 6132"/>
                <a:gd name="T1" fmla="*/ 3551 h 16980"/>
                <a:gd name="T2" fmla="*/ 4932 w 6132"/>
                <a:gd name="T3" fmla="*/ 3676 h 16980"/>
                <a:gd name="T4" fmla="*/ 5287 w 6132"/>
                <a:gd name="T5" fmla="*/ 3900 h 16980"/>
                <a:gd name="T6" fmla="*/ 5619 w 6132"/>
                <a:gd name="T7" fmla="*/ 4220 h 16980"/>
                <a:gd name="T8" fmla="*/ 5880 w 6132"/>
                <a:gd name="T9" fmla="*/ 4585 h 16980"/>
                <a:gd name="T10" fmla="*/ 6049 w 6132"/>
                <a:gd name="T11" fmla="*/ 4967 h 16980"/>
                <a:gd name="T12" fmla="*/ 6127 w 6132"/>
                <a:gd name="T13" fmla="*/ 5370 h 16980"/>
                <a:gd name="T14" fmla="*/ 6122 w 6132"/>
                <a:gd name="T15" fmla="*/ 9793 h 16980"/>
                <a:gd name="T16" fmla="*/ 6053 w 6132"/>
                <a:gd name="T17" fmla="*/ 10109 h 16980"/>
                <a:gd name="T18" fmla="*/ 5917 w 6132"/>
                <a:gd name="T19" fmla="*/ 10397 h 16980"/>
                <a:gd name="T20" fmla="*/ 5715 w 6132"/>
                <a:gd name="T21" fmla="*/ 10660 h 16980"/>
                <a:gd name="T22" fmla="*/ 5455 w 6132"/>
                <a:gd name="T23" fmla="*/ 10883 h 16980"/>
                <a:gd name="T24" fmla="*/ 5145 w 6132"/>
                <a:gd name="T25" fmla="*/ 11056 h 16980"/>
                <a:gd name="T26" fmla="*/ 4787 w 6132"/>
                <a:gd name="T27" fmla="*/ 11178 h 16980"/>
                <a:gd name="T28" fmla="*/ 1424 w 6132"/>
                <a:gd name="T29" fmla="*/ 11201 h 16980"/>
                <a:gd name="T30" fmla="*/ 1026 w 6132"/>
                <a:gd name="T31" fmla="*/ 11058 h 16980"/>
                <a:gd name="T32" fmla="*/ 719 w 6132"/>
                <a:gd name="T33" fmla="*/ 10901 h 16980"/>
                <a:gd name="T34" fmla="*/ 456 w 6132"/>
                <a:gd name="T35" fmla="*/ 10714 h 16980"/>
                <a:gd name="T36" fmla="*/ 247 w 6132"/>
                <a:gd name="T37" fmla="*/ 10503 h 16980"/>
                <a:gd name="T38" fmla="*/ 101 w 6132"/>
                <a:gd name="T39" fmla="*/ 10281 h 16980"/>
                <a:gd name="T40" fmla="*/ 19 w 6132"/>
                <a:gd name="T41" fmla="*/ 10047 h 16980"/>
                <a:gd name="T42" fmla="*/ 1 w 6132"/>
                <a:gd name="T43" fmla="*/ 5453 h 16980"/>
                <a:gd name="T44" fmla="*/ 57 w 6132"/>
                <a:gd name="T45" fmla="*/ 4978 h 16980"/>
                <a:gd name="T46" fmla="*/ 208 w 6132"/>
                <a:gd name="T47" fmla="*/ 4560 h 16980"/>
                <a:gd name="T48" fmla="*/ 453 w 6132"/>
                <a:gd name="T49" fmla="*/ 4201 h 16980"/>
                <a:gd name="T50" fmla="*/ 789 w 6132"/>
                <a:gd name="T51" fmla="*/ 3904 h 16980"/>
                <a:gd name="T52" fmla="*/ 1194 w 6132"/>
                <a:gd name="T53" fmla="*/ 3691 h 16980"/>
                <a:gd name="T54" fmla="*/ 1670 w 6132"/>
                <a:gd name="T55" fmla="*/ 3564 h 16980"/>
                <a:gd name="T56" fmla="*/ 2212 w 6132"/>
                <a:gd name="T57" fmla="*/ 3522 h 16980"/>
                <a:gd name="T58" fmla="*/ 2312 w 6132"/>
                <a:gd name="T59" fmla="*/ 3514 h 16980"/>
                <a:gd name="T60" fmla="*/ 2617 w 6132"/>
                <a:gd name="T61" fmla="*/ 3511 h 16980"/>
                <a:gd name="T62" fmla="*/ 2686 w 6132"/>
                <a:gd name="T63" fmla="*/ 3430 h 16980"/>
                <a:gd name="T64" fmla="*/ 2402 w 6132"/>
                <a:gd name="T65" fmla="*/ 3322 h 16980"/>
                <a:gd name="T66" fmla="*/ 2117 w 6132"/>
                <a:gd name="T67" fmla="*/ 3158 h 16980"/>
                <a:gd name="T68" fmla="*/ 1869 w 6132"/>
                <a:gd name="T69" fmla="*/ 2950 h 16980"/>
                <a:gd name="T70" fmla="*/ 1660 w 6132"/>
                <a:gd name="T71" fmla="*/ 2699 h 16980"/>
                <a:gd name="T72" fmla="*/ 1506 w 6132"/>
                <a:gd name="T73" fmla="*/ 2420 h 16980"/>
                <a:gd name="T74" fmla="*/ 1408 w 6132"/>
                <a:gd name="T75" fmla="*/ 2123 h 16980"/>
                <a:gd name="T76" fmla="*/ 1367 w 6132"/>
                <a:gd name="T77" fmla="*/ 1804 h 16980"/>
                <a:gd name="T78" fmla="*/ 1390 w 6132"/>
                <a:gd name="T79" fmla="*/ 1427 h 16980"/>
                <a:gd name="T80" fmla="*/ 1493 w 6132"/>
                <a:gd name="T81" fmla="*/ 1068 h 16980"/>
                <a:gd name="T82" fmla="*/ 1676 w 6132"/>
                <a:gd name="T83" fmla="*/ 742 h 16980"/>
                <a:gd name="T84" fmla="*/ 1940 w 6132"/>
                <a:gd name="T85" fmla="*/ 448 h 16980"/>
                <a:gd name="T86" fmla="*/ 2247 w 6132"/>
                <a:gd name="T87" fmla="*/ 219 h 16980"/>
                <a:gd name="T88" fmla="*/ 2588 w 6132"/>
                <a:gd name="T89" fmla="*/ 71 h 16980"/>
                <a:gd name="T90" fmla="*/ 2962 w 6132"/>
                <a:gd name="T91" fmla="*/ 4 h 16980"/>
                <a:gd name="T92" fmla="*/ 3356 w 6132"/>
                <a:gd name="T93" fmla="*/ 18 h 16980"/>
                <a:gd name="T94" fmla="*/ 3721 w 6132"/>
                <a:gd name="T95" fmla="*/ 111 h 16980"/>
                <a:gd name="T96" fmla="*/ 4053 w 6132"/>
                <a:gd name="T97" fmla="*/ 287 h 16980"/>
                <a:gd name="T98" fmla="*/ 4353 w 6132"/>
                <a:gd name="T99" fmla="*/ 542 h 16980"/>
                <a:gd name="T100" fmla="*/ 4588 w 6132"/>
                <a:gd name="T101" fmla="*/ 847 h 16980"/>
                <a:gd name="T102" fmla="*/ 4745 w 6132"/>
                <a:gd name="T103" fmla="*/ 1184 h 16980"/>
                <a:gd name="T104" fmla="*/ 4820 w 6132"/>
                <a:gd name="T105" fmla="*/ 1555 h 16980"/>
                <a:gd name="T106" fmla="*/ 4818 w 6132"/>
                <a:gd name="T107" fmla="*/ 1917 h 16980"/>
                <a:gd name="T108" fmla="*/ 4752 w 6132"/>
                <a:gd name="T109" fmla="*/ 2240 h 16980"/>
                <a:gd name="T110" fmla="*/ 4624 w 6132"/>
                <a:gd name="T111" fmla="*/ 2541 h 16980"/>
                <a:gd name="T112" fmla="*/ 4431 w 6132"/>
                <a:gd name="T113" fmla="*/ 2824 h 16980"/>
                <a:gd name="T114" fmla="*/ 4192 w 6132"/>
                <a:gd name="T115" fmla="*/ 3066 h 16980"/>
                <a:gd name="T116" fmla="*/ 3919 w 6132"/>
                <a:gd name="T117" fmla="*/ 3252 h 16980"/>
                <a:gd name="T118" fmla="*/ 3611 w 6132"/>
                <a:gd name="T119" fmla="*/ 3381 h 16980"/>
                <a:gd name="T120" fmla="*/ 3466 w 6132"/>
                <a:gd name="T121" fmla="*/ 3480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grpFill/>
            <a:ln w="19050" cap="rnd" cmpd="sng" algn="ctr">
              <a:solidFill>
                <a:srgbClr val="54A021">
                  <a:shade val="50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90" name="Freeform 17"/>
            <p:cNvSpPr>
              <a:spLocks/>
            </p:cNvSpPr>
            <p:nvPr/>
          </p:nvSpPr>
          <p:spPr bwMode="auto">
            <a:xfrm>
              <a:off x="2594" y="2169"/>
              <a:ext cx="161" cy="499"/>
            </a:xfrm>
            <a:custGeom>
              <a:avLst/>
              <a:gdLst>
                <a:gd name="T0" fmla="*/ 4558 w 6132"/>
                <a:gd name="T1" fmla="*/ 3551 h 16980"/>
                <a:gd name="T2" fmla="*/ 4932 w 6132"/>
                <a:gd name="T3" fmla="*/ 3676 h 16980"/>
                <a:gd name="T4" fmla="*/ 5287 w 6132"/>
                <a:gd name="T5" fmla="*/ 3900 h 16980"/>
                <a:gd name="T6" fmla="*/ 5619 w 6132"/>
                <a:gd name="T7" fmla="*/ 4220 h 16980"/>
                <a:gd name="T8" fmla="*/ 5880 w 6132"/>
                <a:gd name="T9" fmla="*/ 4585 h 16980"/>
                <a:gd name="T10" fmla="*/ 6049 w 6132"/>
                <a:gd name="T11" fmla="*/ 4967 h 16980"/>
                <a:gd name="T12" fmla="*/ 6127 w 6132"/>
                <a:gd name="T13" fmla="*/ 5370 h 16980"/>
                <a:gd name="T14" fmla="*/ 6122 w 6132"/>
                <a:gd name="T15" fmla="*/ 9793 h 16980"/>
                <a:gd name="T16" fmla="*/ 6053 w 6132"/>
                <a:gd name="T17" fmla="*/ 10109 h 16980"/>
                <a:gd name="T18" fmla="*/ 5917 w 6132"/>
                <a:gd name="T19" fmla="*/ 10397 h 16980"/>
                <a:gd name="T20" fmla="*/ 5715 w 6132"/>
                <a:gd name="T21" fmla="*/ 10660 h 16980"/>
                <a:gd name="T22" fmla="*/ 5455 w 6132"/>
                <a:gd name="T23" fmla="*/ 10883 h 16980"/>
                <a:gd name="T24" fmla="*/ 5145 w 6132"/>
                <a:gd name="T25" fmla="*/ 11056 h 16980"/>
                <a:gd name="T26" fmla="*/ 4787 w 6132"/>
                <a:gd name="T27" fmla="*/ 11178 h 16980"/>
                <a:gd name="T28" fmla="*/ 1424 w 6132"/>
                <a:gd name="T29" fmla="*/ 11201 h 16980"/>
                <a:gd name="T30" fmla="*/ 1026 w 6132"/>
                <a:gd name="T31" fmla="*/ 11058 h 16980"/>
                <a:gd name="T32" fmla="*/ 719 w 6132"/>
                <a:gd name="T33" fmla="*/ 10901 h 16980"/>
                <a:gd name="T34" fmla="*/ 456 w 6132"/>
                <a:gd name="T35" fmla="*/ 10714 h 16980"/>
                <a:gd name="T36" fmla="*/ 247 w 6132"/>
                <a:gd name="T37" fmla="*/ 10503 h 16980"/>
                <a:gd name="T38" fmla="*/ 101 w 6132"/>
                <a:gd name="T39" fmla="*/ 10281 h 16980"/>
                <a:gd name="T40" fmla="*/ 19 w 6132"/>
                <a:gd name="T41" fmla="*/ 10047 h 16980"/>
                <a:gd name="T42" fmla="*/ 1 w 6132"/>
                <a:gd name="T43" fmla="*/ 5453 h 16980"/>
                <a:gd name="T44" fmla="*/ 57 w 6132"/>
                <a:gd name="T45" fmla="*/ 4978 h 16980"/>
                <a:gd name="T46" fmla="*/ 208 w 6132"/>
                <a:gd name="T47" fmla="*/ 4560 h 16980"/>
                <a:gd name="T48" fmla="*/ 453 w 6132"/>
                <a:gd name="T49" fmla="*/ 4201 h 16980"/>
                <a:gd name="T50" fmla="*/ 789 w 6132"/>
                <a:gd name="T51" fmla="*/ 3904 h 16980"/>
                <a:gd name="T52" fmla="*/ 1194 w 6132"/>
                <a:gd name="T53" fmla="*/ 3691 h 16980"/>
                <a:gd name="T54" fmla="*/ 1670 w 6132"/>
                <a:gd name="T55" fmla="*/ 3564 h 16980"/>
                <a:gd name="T56" fmla="*/ 2212 w 6132"/>
                <a:gd name="T57" fmla="*/ 3522 h 16980"/>
                <a:gd name="T58" fmla="*/ 2312 w 6132"/>
                <a:gd name="T59" fmla="*/ 3514 h 16980"/>
                <a:gd name="T60" fmla="*/ 2617 w 6132"/>
                <a:gd name="T61" fmla="*/ 3511 h 16980"/>
                <a:gd name="T62" fmla="*/ 2686 w 6132"/>
                <a:gd name="T63" fmla="*/ 3430 h 16980"/>
                <a:gd name="T64" fmla="*/ 2402 w 6132"/>
                <a:gd name="T65" fmla="*/ 3322 h 16980"/>
                <a:gd name="T66" fmla="*/ 2117 w 6132"/>
                <a:gd name="T67" fmla="*/ 3158 h 16980"/>
                <a:gd name="T68" fmla="*/ 1869 w 6132"/>
                <a:gd name="T69" fmla="*/ 2950 h 16980"/>
                <a:gd name="T70" fmla="*/ 1660 w 6132"/>
                <a:gd name="T71" fmla="*/ 2699 h 16980"/>
                <a:gd name="T72" fmla="*/ 1506 w 6132"/>
                <a:gd name="T73" fmla="*/ 2420 h 16980"/>
                <a:gd name="T74" fmla="*/ 1408 w 6132"/>
                <a:gd name="T75" fmla="*/ 2123 h 16980"/>
                <a:gd name="T76" fmla="*/ 1367 w 6132"/>
                <a:gd name="T77" fmla="*/ 1804 h 16980"/>
                <a:gd name="T78" fmla="*/ 1390 w 6132"/>
                <a:gd name="T79" fmla="*/ 1427 h 16980"/>
                <a:gd name="T80" fmla="*/ 1493 w 6132"/>
                <a:gd name="T81" fmla="*/ 1068 h 16980"/>
                <a:gd name="T82" fmla="*/ 1676 w 6132"/>
                <a:gd name="T83" fmla="*/ 742 h 16980"/>
                <a:gd name="T84" fmla="*/ 1940 w 6132"/>
                <a:gd name="T85" fmla="*/ 448 h 16980"/>
                <a:gd name="T86" fmla="*/ 2247 w 6132"/>
                <a:gd name="T87" fmla="*/ 219 h 16980"/>
                <a:gd name="T88" fmla="*/ 2588 w 6132"/>
                <a:gd name="T89" fmla="*/ 71 h 16980"/>
                <a:gd name="T90" fmla="*/ 2962 w 6132"/>
                <a:gd name="T91" fmla="*/ 4 h 16980"/>
                <a:gd name="T92" fmla="*/ 3356 w 6132"/>
                <a:gd name="T93" fmla="*/ 18 h 16980"/>
                <a:gd name="T94" fmla="*/ 3721 w 6132"/>
                <a:gd name="T95" fmla="*/ 111 h 16980"/>
                <a:gd name="T96" fmla="*/ 4053 w 6132"/>
                <a:gd name="T97" fmla="*/ 287 h 16980"/>
                <a:gd name="T98" fmla="*/ 4353 w 6132"/>
                <a:gd name="T99" fmla="*/ 542 h 16980"/>
                <a:gd name="T100" fmla="*/ 4588 w 6132"/>
                <a:gd name="T101" fmla="*/ 847 h 16980"/>
                <a:gd name="T102" fmla="*/ 4745 w 6132"/>
                <a:gd name="T103" fmla="*/ 1184 h 16980"/>
                <a:gd name="T104" fmla="*/ 4820 w 6132"/>
                <a:gd name="T105" fmla="*/ 1555 h 16980"/>
                <a:gd name="T106" fmla="*/ 4818 w 6132"/>
                <a:gd name="T107" fmla="*/ 1917 h 16980"/>
                <a:gd name="T108" fmla="*/ 4752 w 6132"/>
                <a:gd name="T109" fmla="*/ 2240 h 16980"/>
                <a:gd name="T110" fmla="*/ 4624 w 6132"/>
                <a:gd name="T111" fmla="*/ 2541 h 16980"/>
                <a:gd name="T112" fmla="*/ 4431 w 6132"/>
                <a:gd name="T113" fmla="*/ 2824 h 16980"/>
                <a:gd name="T114" fmla="*/ 4192 w 6132"/>
                <a:gd name="T115" fmla="*/ 3066 h 16980"/>
                <a:gd name="T116" fmla="*/ 3919 w 6132"/>
                <a:gd name="T117" fmla="*/ 3252 h 16980"/>
                <a:gd name="T118" fmla="*/ 3611 w 6132"/>
                <a:gd name="T119" fmla="*/ 3381 h 16980"/>
                <a:gd name="T120" fmla="*/ 3466 w 6132"/>
                <a:gd name="T121" fmla="*/ 3480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grpFill/>
            <a:ln w="19050" cap="rnd" cmpd="sng" algn="ctr">
              <a:solidFill>
                <a:srgbClr val="54A021">
                  <a:shade val="50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prstClr val="white"/>
                </a:solidFill>
                <a:latin typeface="Trebuchet MS"/>
              </a:endParaRPr>
            </a:p>
          </p:txBody>
        </p:sp>
      </p:grpSp>
      <p:grpSp>
        <p:nvGrpSpPr>
          <p:cNvPr id="91" name="Group 11"/>
          <p:cNvGrpSpPr>
            <a:grpSpLocks/>
          </p:cNvGrpSpPr>
          <p:nvPr/>
        </p:nvGrpSpPr>
        <p:grpSpPr bwMode="auto">
          <a:xfrm>
            <a:off x="8835687" y="2951019"/>
            <a:ext cx="780933" cy="1282225"/>
            <a:chOff x="2594" y="1709"/>
            <a:chExt cx="576" cy="964"/>
          </a:xfrm>
          <a:solidFill>
            <a:schemeClr val="accent6">
              <a:lumMod val="75000"/>
            </a:schemeClr>
          </a:solidFill>
        </p:grpSpPr>
        <p:sp>
          <p:nvSpPr>
            <p:cNvPr id="92" name="Freeform 12"/>
            <p:cNvSpPr>
              <a:spLocks/>
            </p:cNvSpPr>
            <p:nvPr/>
          </p:nvSpPr>
          <p:spPr bwMode="auto">
            <a:xfrm>
              <a:off x="3009" y="1709"/>
              <a:ext cx="161" cy="499"/>
            </a:xfrm>
            <a:custGeom>
              <a:avLst/>
              <a:gdLst>
                <a:gd name="T0" fmla="*/ 4558 w 6132"/>
                <a:gd name="T1" fmla="*/ 3551 h 16980"/>
                <a:gd name="T2" fmla="*/ 4932 w 6132"/>
                <a:gd name="T3" fmla="*/ 3676 h 16980"/>
                <a:gd name="T4" fmla="*/ 5287 w 6132"/>
                <a:gd name="T5" fmla="*/ 3900 h 16980"/>
                <a:gd name="T6" fmla="*/ 5619 w 6132"/>
                <a:gd name="T7" fmla="*/ 4220 h 16980"/>
                <a:gd name="T8" fmla="*/ 5880 w 6132"/>
                <a:gd name="T9" fmla="*/ 4585 h 16980"/>
                <a:gd name="T10" fmla="*/ 6049 w 6132"/>
                <a:gd name="T11" fmla="*/ 4967 h 16980"/>
                <a:gd name="T12" fmla="*/ 6127 w 6132"/>
                <a:gd name="T13" fmla="*/ 5370 h 16980"/>
                <a:gd name="T14" fmla="*/ 6122 w 6132"/>
                <a:gd name="T15" fmla="*/ 9793 h 16980"/>
                <a:gd name="T16" fmla="*/ 6053 w 6132"/>
                <a:gd name="T17" fmla="*/ 10109 h 16980"/>
                <a:gd name="T18" fmla="*/ 5917 w 6132"/>
                <a:gd name="T19" fmla="*/ 10397 h 16980"/>
                <a:gd name="T20" fmla="*/ 5715 w 6132"/>
                <a:gd name="T21" fmla="*/ 10660 h 16980"/>
                <a:gd name="T22" fmla="*/ 5455 w 6132"/>
                <a:gd name="T23" fmla="*/ 10883 h 16980"/>
                <a:gd name="T24" fmla="*/ 5145 w 6132"/>
                <a:gd name="T25" fmla="*/ 11056 h 16980"/>
                <a:gd name="T26" fmla="*/ 4787 w 6132"/>
                <a:gd name="T27" fmla="*/ 11178 h 16980"/>
                <a:gd name="T28" fmla="*/ 1424 w 6132"/>
                <a:gd name="T29" fmla="*/ 11201 h 16980"/>
                <a:gd name="T30" fmla="*/ 1026 w 6132"/>
                <a:gd name="T31" fmla="*/ 11058 h 16980"/>
                <a:gd name="T32" fmla="*/ 719 w 6132"/>
                <a:gd name="T33" fmla="*/ 10901 h 16980"/>
                <a:gd name="T34" fmla="*/ 456 w 6132"/>
                <a:gd name="T35" fmla="*/ 10714 h 16980"/>
                <a:gd name="T36" fmla="*/ 247 w 6132"/>
                <a:gd name="T37" fmla="*/ 10503 h 16980"/>
                <a:gd name="T38" fmla="*/ 101 w 6132"/>
                <a:gd name="T39" fmla="*/ 10281 h 16980"/>
                <a:gd name="T40" fmla="*/ 19 w 6132"/>
                <a:gd name="T41" fmla="*/ 10047 h 16980"/>
                <a:gd name="T42" fmla="*/ 1 w 6132"/>
                <a:gd name="T43" fmla="*/ 5453 h 16980"/>
                <a:gd name="T44" fmla="*/ 57 w 6132"/>
                <a:gd name="T45" fmla="*/ 4978 h 16980"/>
                <a:gd name="T46" fmla="*/ 208 w 6132"/>
                <a:gd name="T47" fmla="*/ 4560 h 16980"/>
                <a:gd name="T48" fmla="*/ 453 w 6132"/>
                <a:gd name="T49" fmla="*/ 4201 h 16980"/>
                <a:gd name="T50" fmla="*/ 789 w 6132"/>
                <a:gd name="T51" fmla="*/ 3904 h 16980"/>
                <a:gd name="T52" fmla="*/ 1194 w 6132"/>
                <a:gd name="T53" fmla="*/ 3691 h 16980"/>
                <a:gd name="T54" fmla="*/ 1670 w 6132"/>
                <a:gd name="T55" fmla="*/ 3564 h 16980"/>
                <a:gd name="T56" fmla="*/ 2212 w 6132"/>
                <a:gd name="T57" fmla="*/ 3522 h 16980"/>
                <a:gd name="T58" fmla="*/ 2312 w 6132"/>
                <a:gd name="T59" fmla="*/ 3514 h 16980"/>
                <a:gd name="T60" fmla="*/ 2617 w 6132"/>
                <a:gd name="T61" fmla="*/ 3511 h 16980"/>
                <a:gd name="T62" fmla="*/ 2686 w 6132"/>
                <a:gd name="T63" fmla="*/ 3430 h 16980"/>
                <a:gd name="T64" fmla="*/ 2402 w 6132"/>
                <a:gd name="T65" fmla="*/ 3322 h 16980"/>
                <a:gd name="T66" fmla="*/ 2117 w 6132"/>
                <a:gd name="T67" fmla="*/ 3158 h 16980"/>
                <a:gd name="T68" fmla="*/ 1869 w 6132"/>
                <a:gd name="T69" fmla="*/ 2950 h 16980"/>
                <a:gd name="T70" fmla="*/ 1660 w 6132"/>
                <a:gd name="T71" fmla="*/ 2699 h 16980"/>
                <a:gd name="T72" fmla="*/ 1506 w 6132"/>
                <a:gd name="T73" fmla="*/ 2420 h 16980"/>
                <a:gd name="T74" fmla="*/ 1408 w 6132"/>
                <a:gd name="T75" fmla="*/ 2123 h 16980"/>
                <a:gd name="T76" fmla="*/ 1367 w 6132"/>
                <a:gd name="T77" fmla="*/ 1804 h 16980"/>
                <a:gd name="T78" fmla="*/ 1390 w 6132"/>
                <a:gd name="T79" fmla="*/ 1427 h 16980"/>
                <a:gd name="T80" fmla="*/ 1493 w 6132"/>
                <a:gd name="T81" fmla="*/ 1068 h 16980"/>
                <a:gd name="T82" fmla="*/ 1676 w 6132"/>
                <a:gd name="T83" fmla="*/ 742 h 16980"/>
                <a:gd name="T84" fmla="*/ 1940 w 6132"/>
                <a:gd name="T85" fmla="*/ 448 h 16980"/>
                <a:gd name="T86" fmla="*/ 2247 w 6132"/>
                <a:gd name="T87" fmla="*/ 219 h 16980"/>
                <a:gd name="T88" fmla="*/ 2588 w 6132"/>
                <a:gd name="T89" fmla="*/ 71 h 16980"/>
                <a:gd name="T90" fmla="*/ 2962 w 6132"/>
                <a:gd name="T91" fmla="*/ 4 h 16980"/>
                <a:gd name="T92" fmla="*/ 3356 w 6132"/>
                <a:gd name="T93" fmla="*/ 18 h 16980"/>
                <a:gd name="T94" fmla="*/ 3721 w 6132"/>
                <a:gd name="T95" fmla="*/ 111 h 16980"/>
                <a:gd name="T96" fmla="*/ 4053 w 6132"/>
                <a:gd name="T97" fmla="*/ 287 h 16980"/>
                <a:gd name="T98" fmla="*/ 4353 w 6132"/>
                <a:gd name="T99" fmla="*/ 542 h 16980"/>
                <a:gd name="T100" fmla="*/ 4588 w 6132"/>
                <a:gd name="T101" fmla="*/ 847 h 16980"/>
                <a:gd name="T102" fmla="*/ 4745 w 6132"/>
                <a:gd name="T103" fmla="*/ 1184 h 16980"/>
                <a:gd name="T104" fmla="*/ 4820 w 6132"/>
                <a:gd name="T105" fmla="*/ 1555 h 16980"/>
                <a:gd name="T106" fmla="*/ 4818 w 6132"/>
                <a:gd name="T107" fmla="*/ 1917 h 16980"/>
                <a:gd name="T108" fmla="*/ 4752 w 6132"/>
                <a:gd name="T109" fmla="*/ 2240 h 16980"/>
                <a:gd name="T110" fmla="*/ 4624 w 6132"/>
                <a:gd name="T111" fmla="*/ 2541 h 16980"/>
                <a:gd name="T112" fmla="*/ 4431 w 6132"/>
                <a:gd name="T113" fmla="*/ 2824 h 16980"/>
                <a:gd name="T114" fmla="*/ 4192 w 6132"/>
                <a:gd name="T115" fmla="*/ 3066 h 16980"/>
                <a:gd name="T116" fmla="*/ 3919 w 6132"/>
                <a:gd name="T117" fmla="*/ 3252 h 16980"/>
                <a:gd name="T118" fmla="*/ 3611 w 6132"/>
                <a:gd name="T119" fmla="*/ 3381 h 16980"/>
                <a:gd name="T120" fmla="*/ 3466 w 6132"/>
                <a:gd name="T121" fmla="*/ 3480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grpFill/>
            <a:ln w="19050" cap="rnd" cmpd="sng" algn="ctr">
              <a:solidFill>
                <a:srgbClr val="54A021">
                  <a:shade val="50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93" name="Freeform 17"/>
            <p:cNvSpPr>
              <a:spLocks/>
            </p:cNvSpPr>
            <p:nvPr/>
          </p:nvSpPr>
          <p:spPr bwMode="auto">
            <a:xfrm>
              <a:off x="2968" y="2174"/>
              <a:ext cx="161" cy="499"/>
            </a:xfrm>
            <a:custGeom>
              <a:avLst/>
              <a:gdLst>
                <a:gd name="T0" fmla="*/ 4558 w 6132"/>
                <a:gd name="T1" fmla="*/ 3551 h 16980"/>
                <a:gd name="T2" fmla="*/ 4932 w 6132"/>
                <a:gd name="T3" fmla="*/ 3676 h 16980"/>
                <a:gd name="T4" fmla="*/ 5287 w 6132"/>
                <a:gd name="T5" fmla="*/ 3900 h 16980"/>
                <a:gd name="T6" fmla="*/ 5619 w 6132"/>
                <a:gd name="T7" fmla="*/ 4220 h 16980"/>
                <a:gd name="T8" fmla="*/ 5880 w 6132"/>
                <a:gd name="T9" fmla="*/ 4585 h 16980"/>
                <a:gd name="T10" fmla="*/ 6049 w 6132"/>
                <a:gd name="T11" fmla="*/ 4967 h 16980"/>
                <a:gd name="T12" fmla="*/ 6127 w 6132"/>
                <a:gd name="T13" fmla="*/ 5370 h 16980"/>
                <a:gd name="T14" fmla="*/ 6122 w 6132"/>
                <a:gd name="T15" fmla="*/ 9793 h 16980"/>
                <a:gd name="T16" fmla="*/ 6053 w 6132"/>
                <a:gd name="T17" fmla="*/ 10109 h 16980"/>
                <a:gd name="T18" fmla="*/ 5917 w 6132"/>
                <a:gd name="T19" fmla="*/ 10397 h 16980"/>
                <a:gd name="T20" fmla="*/ 5715 w 6132"/>
                <a:gd name="T21" fmla="*/ 10660 h 16980"/>
                <a:gd name="T22" fmla="*/ 5455 w 6132"/>
                <a:gd name="T23" fmla="*/ 10883 h 16980"/>
                <a:gd name="T24" fmla="*/ 5145 w 6132"/>
                <a:gd name="T25" fmla="*/ 11056 h 16980"/>
                <a:gd name="T26" fmla="*/ 4787 w 6132"/>
                <a:gd name="T27" fmla="*/ 11178 h 16980"/>
                <a:gd name="T28" fmla="*/ 1424 w 6132"/>
                <a:gd name="T29" fmla="*/ 11201 h 16980"/>
                <a:gd name="T30" fmla="*/ 1026 w 6132"/>
                <a:gd name="T31" fmla="*/ 11058 h 16980"/>
                <a:gd name="T32" fmla="*/ 719 w 6132"/>
                <a:gd name="T33" fmla="*/ 10901 h 16980"/>
                <a:gd name="T34" fmla="*/ 456 w 6132"/>
                <a:gd name="T35" fmla="*/ 10714 h 16980"/>
                <a:gd name="T36" fmla="*/ 247 w 6132"/>
                <a:gd name="T37" fmla="*/ 10503 h 16980"/>
                <a:gd name="T38" fmla="*/ 101 w 6132"/>
                <a:gd name="T39" fmla="*/ 10281 h 16980"/>
                <a:gd name="T40" fmla="*/ 19 w 6132"/>
                <a:gd name="T41" fmla="*/ 10047 h 16980"/>
                <a:gd name="T42" fmla="*/ 1 w 6132"/>
                <a:gd name="T43" fmla="*/ 5453 h 16980"/>
                <a:gd name="T44" fmla="*/ 57 w 6132"/>
                <a:gd name="T45" fmla="*/ 4978 h 16980"/>
                <a:gd name="T46" fmla="*/ 208 w 6132"/>
                <a:gd name="T47" fmla="*/ 4560 h 16980"/>
                <a:gd name="T48" fmla="*/ 453 w 6132"/>
                <a:gd name="T49" fmla="*/ 4201 h 16980"/>
                <a:gd name="T50" fmla="*/ 789 w 6132"/>
                <a:gd name="T51" fmla="*/ 3904 h 16980"/>
                <a:gd name="T52" fmla="*/ 1194 w 6132"/>
                <a:gd name="T53" fmla="*/ 3691 h 16980"/>
                <a:gd name="T54" fmla="*/ 1670 w 6132"/>
                <a:gd name="T55" fmla="*/ 3564 h 16980"/>
                <a:gd name="T56" fmla="*/ 2212 w 6132"/>
                <a:gd name="T57" fmla="*/ 3522 h 16980"/>
                <a:gd name="T58" fmla="*/ 2312 w 6132"/>
                <a:gd name="T59" fmla="*/ 3514 h 16980"/>
                <a:gd name="T60" fmla="*/ 2617 w 6132"/>
                <a:gd name="T61" fmla="*/ 3511 h 16980"/>
                <a:gd name="T62" fmla="*/ 2686 w 6132"/>
                <a:gd name="T63" fmla="*/ 3430 h 16980"/>
                <a:gd name="T64" fmla="*/ 2402 w 6132"/>
                <a:gd name="T65" fmla="*/ 3322 h 16980"/>
                <a:gd name="T66" fmla="*/ 2117 w 6132"/>
                <a:gd name="T67" fmla="*/ 3158 h 16980"/>
                <a:gd name="T68" fmla="*/ 1869 w 6132"/>
                <a:gd name="T69" fmla="*/ 2950 h 16980"/>
                <a:gd name="T70" fmla="*/ 1660 w 6132"/>
                <a:gd name="T71" fmla="*/ 2699 h 16980"/>
                <a:gd name="T72" fmla="*/ 1506 w 6132"/>
                <a:gd name="T73" fmla="*/ 2420 h 16980"/>
                <a:gd name="T74" fmla="*/ 1408 w 6132"/>
                <a:gd name="T75" fmla="*/ 2123 h 16980"/>
                <a:gd name="T76" fmla="*/ 1367 w 6132"/>
                <a:gd name="T77" fmla="*/ 1804 h 16980"/>
                <a:gd name="T78" fmla="*/ 1390 w 6132"/>
                <a:gd name="T79" fmla="*/ 1427 h 16980"/>
                <a:gd name="T80" fmla="*/ 1493 w 6132"/>
                <a:gd name="T81" fmla="*/ 1068 h 16980"/>
                <a:gd name="T82" fmla="*/ 1676 w 6132"/>
                <a:gd name="T83" fmla="*/ 742 h 16980"/>
                <a:gd name="T84" fmla="*/ 1940 w 6132"/>
                <a:gd name="T85" fmla="*/ 448 h 16980"/>
                <a:gd name="T86" fmla="*/ 2247 w 6132"/>
                <a:gd name="T87" fmla="*/ 219 h 16980"/>
                <a:gd name="T88" fmla="*/ 2588 w 6132"/>
                <a:gd name="T89" fmla="*/ 71 h 16980"/>
                <a:gd name="T90" fmla="*/ 2962 w 6132"/>
                <a:gd name="T91" fmla="*/ 4 h 16980"/>
                <a:gd name="T92" fmla="*/ 3356 w 6132"/>
                <a:gd name="T93" fmla="*/ 18 h 16980"/>
                <a:gd name="T94" fmla="*/ 3721 w 6132"/>
                <a:gd name="T95" fmla="*/ 111 h 16980"/>
                <a:gd name="T96" fmla="*/ 4053 w 6132"/>
                <a:gd name="T97" fmla="*/ 287 h 16980"/>
                <a:gd name="T98" fmla="*/ 4353 w 6132"/>
                <a:gd name="T99" fmla="*/ 542 h 16980"/>
                <a:gd name="T100" fmla="*/ 4588 w 6132"/>
                <a:gd name="T101" fmla="*/ 847 h 16980"/>
                <a:gd name="T102" fmla="*/ 4745 w 6132"/>
                <a:gd name="T103" fmla="*/ 1184 h 16980"/>
                <a:gd name="T104" fmla="*/ 4820 w 6132"/>
                <a:gd name="T105" fmla="*/ 1555 h 16980"/>
                <a:gd name="T106" fmla="*/ 4818 w 6132"/>
                <a:gd name="T107" fmla="*/ 1917 h 16980"/>
                <a:gd name="T108" fmla="*/ 4752 w 6132"/>
                <a:gd name="T109" fmla="*/ 2240 h 16980"/>
                <a:gd name="T110" fmla="*/ 4624 w 6132"/>
                <a:gd name="T111" fmla="*/ 2541 h 16980"/>
                <a:gd name="T112" fmla="*/ 4431 w 6132"/>
                <a:gd name="T113" fmla="*/ 2824 h 16980"/>
                <a:gd name="T114" fmla="*/ 4192 w 6132"/>
                <a:gd name="T115" fmla="*/ 3066 h 16980"/>
                <a:gd name="T116" fmla="*/ 3919 w 6132"/>
                <a:gd name="T117" fmla="*/ 3252 h 16980"/>
                <a:gd name="T118" fmla="*/ 3611 w 6132"/>
                <a:gd name="T119" fmla="*/ 3381 h 16980"/>
                <a:gd name="T120" fmla="*/ 3466 w 6132"/>
                <a:gd name="T121" fmla="*/ 3480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grpFill/>
            <a:ln w="19050" cap="rnd" cmpd="sng" algn="ctr">
              <a:solidFill>
                <a:srgbClr val="54A021">
                  <a:shade val="50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94" name="Freeform 17"/>
            <p:cNvSpPr>
              <a:spLocks/>
            </p:cNvSpPr>
            <p:nvPr/>
          </p:nvSpPr>
          <p:spPr bwMode="auto">
            <a:xfrm>
              <a:off x="2832" y="1731"/>
              <a:ext cx="161" cy="499"/>
            </a:xfrm>
            <a:custGeom>
              <a:avLst/>
              <a:gdLst>
                <a:gd name="T0" fmla="*/ 4558 w 6132"/>
                <a:gd name="T1" fmla="*/ 3551 h 16980"/>
                <a:gd name="T2" fmla="*/ 4932 w 6132"/>
                <a:gd name="T3" fmla="*/ 3676 h 16980"/>
                <a:gd name="T4" fmla="*/ 5287 w 6132"/>
                <a:gd name="T5" fmla="*/ 3900 h 16980"/>
                <a:gd name="T6" fmla="*/ 5619 w 6132"/>
                <a:gd name="T7" fmla="*/ 4220 h 16980"/>
                <a:gd name="T8" fmla="*/ 5880 w 6132"/>
                <a:gd name="T9" fmla="*/ 4585 h 16980"/>
                <a:gd name="T10" fmla="*/ 6049 w 6132"/>
                <a:gd name="T11" fmla="*/ 4967 h 16980"/>
                <a:gd name="T12" fmla="*/ 6127 w 6132"/>
                <a:gd name="T13" fmla="*/ 5370 h 16980"/>
                <a:gd name="T14" fmla="*/ 6122 w 6132"/>
                <a:gd name="T15" fmla="*/ 9793 h 16980"/>
                <a:gd name="T16" fmla="*/ 6053 w 6132"/>
                <a:gd name="T17" fmla="*/ 10109 h 16980"/>
                <a:gd name="T18" fmla="*/ 5917 w 6132"/>
                <a:gd name="T19" fmla="*/ 10397 h 16980"/>
                <a:gd name="T20" fmla="*/ 5715 w 6132"/>
                <a:gd name="T21" fmla="*/ 10660 h 16980"/>
                <a:gd name="T22" fmla="*/ 5455 w 6132"/>
                <a:gd name="T23" fmla="*/ 10883 h 16980"/>
                <a:gd name="T24" fmla="*/ 5145 w 6132"/>
                <a:gd name="T25" fmla="*/ 11056 h 16980"/>
                <a:gd name="T26" fmla="*/ 4787 w 6132"/>
                <a:gd name="T27" fmla="*/ 11178 h 16980"/>
                <a:gd name="T28" fmla="*/ 1424 w 6132"/>
                <a:gd name="T29" fmla="*/ 11201 h 16980"/>
                <a:gd name="T30" fmla="*/ 1026 w 6132"/>
                <a:gd name="T31" fmla="*/ 11058 h 16980"/>
                <a:gd name="T32" fmla="*/ 719 w 6132"/>
                <a:gd name="T33" fmla="*/ 10901 h 16980"/>
                <a:gd name="T34" fmla="*/ 456 w 6132"/>
                <a:gd name="T35" fmla="*/ 10714 h 16980"/>
                <a:gd name="T36" fmla="*/ 247 w 6132"/>
                <a:gd name="T37" fmla="*/ 10503 h 16980"/>
                <a:gd name="T38" fmla="*/ 101 w 6132"/>
                <a:gd name="T39" fmla="*/ 10281 h 16980"/>
                <a:gd name="T40" fmla="*/ 19 w 6132"/>
                <a:gd name="T41" fmla="*/ 10047 h 16980"/>
                <a:gd name="T42" fmla="*/ 1 w 6132"/>
                <a:gd name="T43" fmla="*/ 5453 h 16980"/>
                <a:gd name="T44" fmla="*/ 57 w 6132"/>
                <a:gd name="T45" fmla="*/ 4978 h 16980"/>
                <a:gd name="T46" fmla="*/ 208 w 6132"/>
                <a:gd name="T47" fmla="*/ 4560 h 16980"/>
                <a:gd name="T48" fmla="*/ 453 w 6132"/>
                <a:gd name="T49" fmla="*/ 4201 h 16980"/>
                <a:gd name="T50" fmla="*/ 789 w 6132"/>
                <a:gd name="T51" fmla="*/ 3904 h 16980"/>
                <a:gd name="T52" fmla="*/ 1194 w 6132"/>
                <a:gd name="T53" fmla="*/ 3691 h 16980"/>
                <a:gd name="T54" fmla="*/ 1670 w 6132"/>
                <a:gd name="T55" fmla="*/ 3564 h 16980"/>
                <a:gd name="T56" fmla="*/ 2212 w 6132"/>
                <a:gd name="T57" fmla="*/ 3522 h 16980"/>
                <a:gd name="T58" fmla="*/ 2312 w 6132"/>
                <a:gd name="T59" fmla="*/ 3514 h 16980"/>
                <a:gd name="T60" fmla="*/ 2617 w 6132"/>
                <a:gd name="T61" fmla="*/ 3511 h 16980"/>
                <a:gd name="T62" fmla="*/ 2686 w 6132"/>
                <a:gd name="T63" fmla="*/ 3430 h 16980"/>
                <a:gd name="T64" fmla="*/ 2402 w 6132"/>
                <a:gd name="T65" fmla="*/ 3322 h 16980"/>
                <a:gd name="T66" fmla="*/ 2117 w 6132"/>
                <a:gd name="T67" fmla="*/ 3158 h 16980"/>
                <a:gd name="T68" fmla="*/ 1869 w 6132"/>
                <a:gd name="T69" fmla="*/ 2950 h 16980"/>
                <a:gd name="T70" fmla="*/ 1660 w 6132"/>
                <a:gd name="T71" fmla="*/ 2699 h 16980"/>
                <a:gd name="T72" fmla="*/ 1506 w 6132"/>
                <a:gd name="T73" fmla="*/ 2420 h 16980"/>
                <a:gd name="T74" fmla="*/ 1408 w 6132"/>
                <a:gd name="T75" fmla="*/ 2123 h 16980"/>
                <a:gd name="T76" fmla="*/ 1367 w 6132"/>
                <a:gd name="T77" fmla="*/ 1804 h 16980"/>
                <a:gd name="T78" fmla="*/ 1390 w 6132"/>
                <a:gd name="T79" fmla="*/ 1427 h 16980"/>
                <a:gd name="T80" fmla="*/ 1493 w 6132"/>
                <a:gd name="T81" fmla="*/ 1068 h 16980"/>
                <a:gd name="T82" fmla="*/ 1676 w 6132"/>
                <a:gd name="T83" fmla="*/ 742 h 16980"/>
                <a:gd name="T84" fmla="*/ 1940 w 6132"/>
                <a:gd name="T85" fmla="*/ 448 h 16980"/>
                <a:gd name="T86" fmla="*/ 2247 w 6132"/>
                <a:gd name="T87" fmla="*/ 219 h 16980"/>
                <a:gd name="T88" fmla="*/ 2588 w 6132"/>
                <a:gd name="T89" fmla="*/ 71 h 16980"/>
                <a:gd name="T90" fmla="*/ 2962 w 6132"/>
                <a:gd name="T91" fmla="*/ 4 h 16980"/>
                <a:gd name="T92" fmla="*/ 3356 w 6132"/>
                <a:gd name="T93" fmla="*/ 18 h 16980"/>
                <a:gd name="T94" fmla="*/ 3721 w 6132"/>
                <a:gd name="T95" fmla="*/ 111 h 16980"/>
                <a:gd name="T96" fmla="*/ 4053 w 6132"/>
                <a:gd name="T97" fmla="*/ 287 h 16980"/>
                <a:gd name="T98" fmla="*/ 4353 w 6132"/>
                <a:gd name="T99" fmla="*/ 542 h 16980"/>
                <a:gd name="T100" fmla="*/ 4588 w 6132"/>
                <a:gd name="T101" fmla="*/ 847 h 16980"/>
                <a:gd name="T102" fmla="*/ 4745 w 6132"/>
                <a:gd name="T103" fmla="*/ 1184 h 16980"/>
                <a:gd name="T104" fmla="*/ 4820 w 6132"/>
                <a:gd name="T105" fmla="*/ 1555 h 16980"/>
                <a:gd name="T106" fmla="*/ 4818 w 6132"/>
                <a:gd name="T107" fmla="*/ 1917 h 16980"/>
                <a:gd name="T108" fmla="*/ 4752 w 6132"/>
                <a:gd name="T109" fmla="*/ 2240 h 16980"/>
                <a:gd name="T110" fmla="*/ 4624 w 6132"/>
                <a:gd name="T111" fmla="*/ 2541 h 16980"/>
                <a:gd name="T112" fmla="*/ 4431 w 6132"/>
                <a:gd name="T113" fmla="*/ 2824 h 16980"/>
                <a:gd name="T114" fmla="*/ 4192 w 6132"/>
                <a:gd name="T115" fmla="*/ 3066 h 16980"/>
                <a:gd name="T116" fmla="*/ 3919 w 6132"/>
                <a:gd name="T117" fmla="*/ 3252 h 16980"/>
                <a:gd name="T118" fmla="*/ 3611 w 6132"/>
                <a:gd name="T119" fmla="*/ 3381 h 16980"/>
                <a:gd name="T120" fmla="*/ 3466 w 6132"/>
                <a:gd name="T121" fmla="*/ 3480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grpFill/>
            <a:ln w="19050" cap="rnd" cmpd="sng" algn="ctr">
              <a:solidFill>
                <a:srgbClr val="54A021">
                  <a:shade val="50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95" name="Freeform 17"/>
            <p:cNvSpPr>
              <a:spLocks/>
            </p:cNvSpPr>
            <p:nvPr/>
          </p:nvSpPr>
          <p:spPr bwMode="auto">
            <a:xfrm>
              <a:off x="2784" y="2168"/>
              <a:ext cx="161" cy="499"/>
            </a:xfrm>
            <a:custGeom>
              <a:avLst/>
              <a:gdLst>
                <a:gd name="T0" fmla="*/ 4558 w 6132"/>
                <a:gd name="T1" fmla="*/ 3551 h 16980"/>
                <a:gd name="T2" fmla="*/ 4932 w 6132"/>
                <a:gd name="T3" fmla="*/ 3676 h 16980"/>
                <a:gd name="T4" fmla="*/ 5287 w 6132"/>
                <a:gd name="T5" fmla="*/ 3900 h 16980"/>
                <a:gd name="T6" fmla="*/ 5619 w 6132"/>
                <a:gd name="T7" fmla="*/ 4220 h 16980"/>
                <a:gd name="T8" fmla="*/ 5880 w 6132"/>
                <a:gd name="T9" fmla="*/ 4585 h 16980"/>
                <a:gd name="T10" fmla="*/ 6049 w 6132"/>
                <a:gd name="T11" fmla="*/ 4967 h 16980"/>
                <a:gd name="T12" fmla="*/ 6127 w 6132"/>
                <a:gd name="T13" fmla="*/ 5370 h 16980"/>
                <a:gd name="T14" fmla="*/ 6122 w 6132"/>
                <a:gd name="T15" fmla="*/ 9793 h 16980"/>
                <a:gd name="T16" fmla="*/ 6053 w 6132"/>
                <a:gd name="T17" fmla="*/ 10109 h 16980"/>
                <a:gd name="T18" fmla="*/ 5917 w 6132"/>
                <a:gd name="T19" fmla="*/ 10397 h 16980"/>
                <a:gd name="T20" fmla="*/ 5715 w 6132"/>
                <a:gd name="T21" fmla="*/ 10660 h 16980"/>
                <a:gd name="T22" fmla="*/ 5455 w 6132"/>
                <a:gd name="T23" fmla="*/ 10883 h 16980"/>
                <a:gd name="T24" fmla="*/ 5145 w 6132"/>
                <a:gd name="T25" fmla="*/ 11056 h 16980"/>
                <a:gd name="T26" fmla="*/ 4787 w 6132"/>
                <a:gd name="T27" fmla="*/ 11178 h 16980"/>
                <a:gd name="T28" fmla="*/ 1424 w 6132"/>
                <a:gd name="T29" fmla="*/ 11201 h 16980"/>
                <a:gd name="T30" fmla="*/ 1026 w 6132"/>
                <a:gd name="T31" fmla="*/ 11058 h 16980"/>
                <a:gd name="T32" fmla="*/ 719 w 6132"/>
                <a:gd name="T33" fmla="*/ 10901 h 16980"/>
                <a:gd name="T34" fmla="*/ 456 w 6132"/>
                <a:gd name="T35" fmla="*/ 10714 h 16980"/>
                <a:gd name="T36" fmla="*/ 247 w 6132"/>
                <a:gd name="T37" fmla="*/ 10503 h 16980"/>
                <a:gd name="T38" fmla="*/ 101 w 6132"/>
                <a:gd name="T39" fmla="*/ 10281 h 16980"/>
                <a:gd name="T40" fmla="*/ 19 w 6132"/>
                <a:gd name="T41" fmla="*/ 10047 h 16980"/>
                <a:gd name="T42" fmla="*/ 1 w 6132"/>
                <a:gd name="T43" fmla="*/ 5453 h 16980"/>
                <a:gd name="T44" fmla="*/ 57 w 6132"/>
                <a:gd name="T45" fmla="*/ 4978 h 16980"/>
                <a:gd name="T46" fmla="*/ 208 w 6132"/>
                <a:gd name="T47" fmla="*/ 4560 h 16980"/>
                <a:gd name="T48" fmla="*/ 453 w 6132"/>
                <a:gd name="T49" fmla="*/ 4201 h 16980"/>
                <a:gd name="T50" fmla="*/ 789 w 6132"/>
                <a:gd name="T51" fmla="*/ 3904 h 16980"/>
                <a:gd name="T52" fmla="*/ 1194 w 6132"/>
                <a:gd name="T53" fmla="*/ 3691 h 16980"/>
                <a:gd name="T54" fmla="*/ 1670 w 6132"/>
                <a:gd name="T55" fmla="*/ 3564 h 16980"/>
                <a:gd name="T56" fmla="*/ 2212 w 6132"/>
                <a:gd name="T57" fmla="*/ 3522 h 16980"/>
                <a:gd name="T58" fmla="*/ 2312 w 6132"/>
                <a:gd name="T59" fmla="*/ 3514 h 16980"/>
                <a:gd name="T60" fmla="*/ 2617 w 6132"/>
                <a:gd name="T61" fmla="*/ 3511 h 16980"/>
                <a:gd name="T62" fmla="*/ 2686 w 6132"/>
                <a:gd name="T63" fmla="*/ 3430 h 16980"/>
                <a:gd name="T64" fmla="*/ 2402 w 6132"/>
                <a:gd name="T65" fmla="*/ 3322 h 16980"/>
                <a:gd name="T66" fmla="*/ 2117 w 6132"/>
                <a:gd name="T67" fmla="*/ 3158 h 16980"/>
                <a:gd name="T68" fmla="*/ 1869 w 6132"/>
                <a:gd name="T69" fmla="*/ 2950 h 16980"/>
                <a:gd name="T70" fmla="*/ 1660 w 6132"/>
                <a:gd name="T71" fmla="*/ 2699 h 16980"/>
                <a:gd name="T72" fmla="*/ 1506 w 6132"/>
                <a:gd name="T73" fmla="*/ 2420 h 16980"/>
                <a:gd name="T74" fmla="*/ 1408 w 6132"/>
                <a:gd name="T75" fmla="*/ 2123 h 16980"/>
                <a:gd name="T76" fmla="*/ 1367 w 6132"/>
                <a:gd name="T77" fmla="*/ 1804 h 16980"/>
                <a:gd name="T78" fmla="*/ 1390 w 6132"/>
                <a:gd name="T79" fmla="*/ 1427 h 16980"/>
                <a:gd name="T80" fmla="*/ 1493 w 6132"/>
                <a:gd name="T81" fmla="*/ 1068 h 16980"/>
                <a:gd name="T82" fmla="*/ 1676 w 6132"/>
                <a:gd name="T83" fmla="*/ 742 h 16980"/>
                <a:gd name="T84" fmla="*/ 1940 w 6132"/>
                <a:gd name="T85" fmla="*/ 448 h 16980"/>
                <a:gd name="T86" fmla="*/ 2247 w 6132"/>
                <a:gd name="T87" fmla="*/ 219 h 16980"/>
                <a:gd name="T88" fmla="*/ 2588 w 6132"/>
                <a:gd name="T89" fmla="*/ 71 h 16980"/>
                <a:gd name="T90" fmla="*/ 2962 w 6132"/>
                <a:gd name="T91" fmla="*/ 4 h 16980"/>
                <a:gd name="T92" fmla="*/ 3356 w 6132"/>
                <a:gd name="T93" fmla="*/ 18 h 16980"/>
                <a:gd name="T94" fmla="*/ 3721 w 6132"/>
                <a:gd name="T95" fmla="*/ 111 h 16980"/>
                <a:gd name="T96" fmla="*/ 4053 w 6132"/>
                <a:gd name="T97" fmla="*/ 287 h 16980"/>
                <a:gd name="T98" fmla="*/ 4353 w 6132"/>
                <a:gd name="T99" fmla="*/ 542 h 16980"/>
                <a:gd name="T100" fmla="*/ 4588 w 6132"/>
                <a:gd name="T101" fmla="*/ 847 h 16980"/>
                <a:gd name="T102" fmla="*/ 4745 w 6132"/>
                <a:gd name="T103" fmla="*/ 1184 h 16980"/>
                <a:gd name="T104" fmla="*/ 4820 w 6132"/>
                <a:gd name="T105" fmla="*/ 1555 h 16980"/>
                <a:gd name="T106" fmla="*/ 4818 w 6132"/>
                <a:gd name="T107" fmla="*/ 1917 h 16980"/>
                <a:gd name="T108" fmla="*/ 4752 w 6132"/>
                <a:gd name="T109" fmla="*/ 2240 h 16980"/>
                <a:gd name="T110" fmla="*/ 4624 w 6132"/>
                <a:gd name="T111" fmla="*/ 2541 h 16980"/>
                <a:gd name="T112" fmla="*/ 4431 w 6132"/>
                <a:gd name="T113" fmla="*/ 2824 h 16980"/>
                <a:gd name="T114" fmla="*/ 4192 w 6132"/>
                <a:gd name="T115" fmla="*/ 3066 h 16980"/>
                <a:gd name="T116" fmla="*/ 3919 w 6132"/>
                <a:gd name="T117" fmla="*/ 3252 h 16980"/>
                <a:gd name="T118" fmla="*/ 3611 w 6132"/>
                <a:gd name="T119" fmla="*/ 3381 h 16980"/>
                <a:gd name="T120" fmla="*/ 3466 w 6132"/>
                <a:gd name="T121" fmla="*/ 3480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grpFill/>
            <a:ln w="19050" cap="rnd" cmpd="sng" algn="ctr">
              <a:solidFill>
                <a:srgbClr val="54A021">
                  <a:shade val="50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96" name="Freeform 17"/>
            <p:cNvSpPr>
              <a:spLocks/>
            </p:cNvSpPr>
            <p:nvPr/>
          </p:nvSpPr>
          <p:spPr bwMode="auto">
            <a:xfrm>
              <a:off x="2642" y="1731"/>
              <a:ext cx="161" cy="499"/>
            </a:xfrm>
            <a:custGeom>
              <a:avLst/>
              <a:gdLst>
                <a:gd name="T0" fmla="*/ 4558 w 6132"/>
                <a:gd name="T1" fmla="*/ 3551 h 16980"/>
                <a:gd name="T2" fmla="*/ 4932 w 6132"/>
                <a:gd name="T3" fmla="*/ 3676 h 16980"/>
                <a:gd name="T4" fmla="*/ 5287 w 6132"/>
                <a:gd name="T5" fmla="*/ 3900 h 16980"/>
                <a:gd name="T6" fmla="*/ 5619 w 6132"/>
                <a:gd name="T7" fmla="*/ 4220 h 16980"/>
                <a:gd name="T8" fmla="*/ 5880 w 6132"/>
                <a:gd name="T9" fmla="*/ 4585 h 16980"/>
                <a:gd name="T10" fmla="*/ 6049 w 6132"/>
                <a:gd name="T11" fmla="*/ 4967 h 16980"/>
                <a:gd name="T12" fmla="*/ 6127 w 6132"/>
                <a:gd name="T13" fmla="*/ 5370 h 16980"/>
                <a:gd name="T14" fmla="*/ 6122 w 6132"/>
                <a:gd name="T15" fmla="*/ 9793 h 16980"/>
                <a:gd name="T16" fmla="*/ 6053 w 6132"/>
                <a:gd name="T17" fmla="*/ 10109 h 16980"/>
                <a:gd name="T18" fmla="*/ 5917 w 6132"/>
                <a:gd name="T19" fmla="*/ 10397 h 16980"/>
                <a:gd name="T20" fmla="*/ 5715 w 6132"/>
                <a:gd name="T21" fmla="*/ 10660 h 16980"/>
                <a:gd name="T22" fmla="*/ 5455 w 6132"/>
                <a:gd name="T23" fmla="*/ 10883 h 16980"/>
                <a:gd name="T24" fmla="*/ 5145 w 6132"/>
                <a:gd name="T25" fmla="*/ 11056 h 16980"/>
                <a:gd name="T26" fmla="*/ 4787 w 6132"/>
                <a:gd name="T27" fmla="*/ 11178 h 16980"/>
                <a:gd name="T28" fmla="*/ 1424 w 6132"/>
                <a:gd name="T29" fmla="*/ 11201 h 16980"/>
                <a:gd name="T30" fmla="*/ 1026 w 6132"/>
                <a:gd name="T31" fmla="*/ 11058 h 16980"/>
                <a:gd name="T32" fmla="*/ 719 w 6132"/>
                <a:gd name="T33" fmla="*/ 10901 h 16980"/>
                <a:gd name="T34" fmla="*/ 456 w 6132"/>
                <a:gd name="T35" fmla="*/ 10714 h 16980"/>
                <a:gd name="T36" fmla="*/ 247 w 6132"/>
                <a:gd name="T37" fmla="*/ 10503 h 16980"/>
                <a:gd name="T38" fmla="*/ 101 w 6132"/>
                <a:gd name="T39" fmla="*/ 10281 h 16980"/>
                <a:gd name="T40" fmla="*/ 19 w 6132"/>
                <a:gd name="T41" fmla="*/ 10047 h 16980"/>
                <a:gd name="T42" fmla="*/ 1 w 6132"/>
                <a:gd name="T43" fmla="*/ 5453 h 16980"/>
                <a:gd name="T44" fmla="*/ 57 w 6132"/>
                <a:gd name="T45" fmla="*/ 4978 h 16980"/>
                <a:gd name="T46" fmla="*/ 208 w 6132"/>
                <a:gd name="T47" fmla="*/ 4560 h 16980"/>
                <a:gd name="T48" fmla="*/ 453 w 6132"/>
                <a:gd name="T49" fmla="*/ 4201 h 16980"/>
                <a:gd name="T50" fmla="*/ 789 w 6132"/>
                <a:gd name="T51" fmla="*/ 3904 h 16980"/>
                <a:gd name="T52" fmla="*/ 1194 w 6132"/>
                <a:gd name="T53" fmla="*/ 3691 h 16980"/>
                <a:gd name="T54" fmla="*/ 1670 w 6132"/>
                <a:gd name="T55" fmla="*/ 3564 h 16980"/>
                <a:gd name="T56" fmla="*/ 2212 w 6132"/>
                <a:gd name="T57" fmla="*/ 3522 h 16980"/>
                <a:gd name="T58" fmla="*/ 2312 w 6132"/>
                <a:gd name="T59" fmla="*/ 3514 h 16980"/>
                <a:gd name="T60" fmla="*/ 2617 w 6132"/>
                <a:gd name="T61" fmla="*/ 3511 h 16980"/>
                <a:gd name="T62" fmla="*/ 2686 w 6132"/>
                <a:gd name="T63" fmla="*/ 3430 h 16980"/>
                <a:gd name="T64" fmla="*/ 2402 w 6132"/>
                <a:gd name="T65" fmla="*/ 3322 h 16980"/>
                <a:gd name="T66" fmla="*/ 2117 w 6132"/>
                <a:gd name="T67" fmla="*/ 3158 h 16980"/>
                <a:gd name="T68" fmla="*/ 1869 w 6132"/>
                <a:gd name="T69" fmla="*/ 2950 h 16980"/>
                <a:gd name="T70" fmla="*/ 1660 w 6132"/>
                <a:gd name="T71" fmla="*/ 2699 h 16980"/>
                <a:gd name="T72" fmla="*/ 1506 w 6132"/>
                <a:gd name="T73" fmla="*/ 2420 h 16980"/>
                <a:gd name="T74" fmla="*/ 1408 w 6132"/>
                <a:gd name="T75" fmla="*/ 2123 h 16980"/>
                <a:gd name="T76" fmla="*/ 1367 w 6132"/>
                <a:gd name="T77" fmla="*/ 1804 h 16980"/>
                <a:gd name="T78" fmla="*/ 1390 w 6132"/>
                <a:gd name="T79" fmla="*/ 1427 h 16980"/>
                <a:gd name="T80" fmla="*/ 1493 w 6132"/>
                <a:gd name="T81" fmla="*/ 1068 h 16980"/>
                <a:gd name="T82" fmla="*/ 1676 w 6132"/>
                <a:gd name="T83" fmla="*/ 742 h 16980"/>
                <a:gd name="T84" fmla="*/ 1940 w 6132"/>
                <a:gd name="T85" fmla="*/ 448 h 16980"/>
                <a:gd name="T86" fmla="*/ 2247 w 6132"/>
                <a:gd name="T87" fmla="*/ 219 h 16980"/>
                <a:gd name="T88" fmla="*/ 2588 w 6132"/>
                <a:gd name="T89" fmla="*/ 71 h 16980"/>
                <a:gd name="T90" fmla="*/ 2962 w 6132"/>
                <a:gd name="T91" fmla="*/ 4 h 16980"/>
                <a:gd name="T92" fmla="*/ 3356 w 6132"/>
                <a:gd name="T93" fmla="*/ 18 h 16980"/>
                <a:gd name="T94" fmla="*/ 3721 w 6132"/>
                <a:gd name="T95" fmla="*/ 111 h 16980"/>
                <a:gd name="T96" fmla="*/ 4053 w 6132"/>
                <a:gd name="T97" fmla="*/ 287 h 16980"/>
                <a:gd name="T98" fmla="*/ 4353 w 6132"/>
                <a:gd name="T99" fmla="*/ 542 h 16980"/>
                <a:gd name="T100" fmla="*/ 4588 w 6132"/>
                <a:gd name="T101" fmla="*/ 847 h 16980"/>
                <a:gd name="T102" fmla="*/ 4745 w 6132"/>
                <a:gd name="T103" fmla="*/ 1184 h 16980"/>
                <a:gd name="T104" fmla="*/ 4820 w 6132"/>
                <a:gd name="T105" fmla="*/ 1555 h 16980"/>
                <a:gd name="T106" fmla="*/ 4818 w 6132"/>
                <a:gd name="T107" fmla="*/ 1917 h 16980"/>
                <a:gd name="T108" fmla="*/ 4752 w 6132"/>
                <a:gd name="T109" fmla="*/ 2240 h 16980"/>
                <a:gd name="T110" fmla="*/ 4624 w 6132"/>
                <a:gd name="T111" fmla="*/ 2541 h 16980"/>
                <a:gd name="T112" fmla="*/ 4431 w 6132"/>
                <a:gd name="T113" fmla="*/ 2824 h 16980"/>
                <a:gd name="T114" fmla="*/ 4192 w 6132"/>
                <a:gd name="T115" fmla="*/ 3066 h 16980"/>
                <a:gd name="T116" fmla="*/ 3919 w 6132"/>
                <a:gd name="T117" fmla="*/ 3252 h 16980"/>
                <a:gd name="T118" fmla="*/ 3611 w 6132"/>
                <a:gd name="T119" fmla="*/ 3381 h 16980"/>
                <a:gd name="T120" fmla="*/ 3466 w 6132"/>
                <a:gd name="T121" fmla="*/ 3480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grpFill/>
            <a:ln w="19050" cap="rnd" cmpd="sng" algn="ctr">
              <a:solidFill>
                <a:srgbClr val="54A021">
                  <a:shade val="50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97" name="Freeform 17"/>
            <p:cNvSpPr>
              <a:spLocks/>
            </p:cNvSpPr>
            <p:nvPr/>
          </p:nvSpPr>
          <p:spPr bwMode="auto">
            <a:xfrm>
              <a:off x="2594" y="2169"/>
              <a:ext cx="161" cy="499"/>
            </a:xfrm>
            <a:custGeom>
              <a:avLst/>
              <a:gdLst>
                <a:gd name="T0" fmla="*/ 4558 w 6132"/>
                <a:gd name="T1" fmla="*/ 3551 h 16980"/>
                <a:gd name="T2" fmla="*/ 4932 w 6132"/>
                <a:gd name="T3" fmla="*/ 3676 h 16980"/>
                <a:gd name="T4" fmla="*/ 5287 w 6132"/>
                <a:gd name="T5" fmla="*/ 3900 h 16980"/>
                <a:gd name="T6" fmla="*/ 5619 w 6132"/>
                <a:gd name="T7" fmla="*/ 4220 h 16980"/>
                <a:gd name="T8" fmla="*/ 5880 w 6132"/>
                <a:gd name="T9" fmla="*/ 4585 h 16980"/>
                <a:gd name="T10" fmla="*/ 6049 w 6132"/>
                <a:gd name="T11" fmla="*/ 4967 h 16980"/>
                <a:gd name="T12" fmla="*/ 6127 w 6132"/>
                <a:gd name="T13" fmla="*/ 5370 h 16980"/>
                <a:gd name="T14" fmla="*/ 6122 w 6132"/>
                <a:gd name="T15" fmla="*/ 9793 h 16980"/>
                <a:gd name="T16" fmla="*/ 6053 w 6132"/>
                <a:gd name="T17" fmla="*/ 10109 h 16980"/>
                <a:gd name="T18" fmla="*/ 5917 w 6132"/>
                <a:gd name="T19" fmla="*/ 10397 h 16980"/>
                <a:gd name="T20" fmla="*/ 5715 w 6132"/>
                <a:gd name="T21" fmla="*/ 10660 h 16980"/>
                <a:gd name="T22" fmla="*/ 5455 w 6132"/>
                <a:gd name="T23" fmla="*/ 10883 h 16980"/>
                <a:gd name="T24" fmla="*/ 5145 w 6132"/>
                <a:gd name="T25" fmla="*/ 11056 h 16980"/>
                <a:gd name="T26" fmla="*/ 4787 w 6132"/>
                <a:gd name="T27" fmla="*/ 11178 h 16980"/>
                <a:gd name="T28" fmla="*/ 1424 w 6132"/>
                <a:gd name="T29" fmla="*/ 11201 h 16980"/>
                <a:gd name="T30" fmla="*/ 1026 w 6132"/>
                <a:gd name="T31" fmla="*/ 11058 h 16980"/>
                <a:gd name="T32" fmla="*/ 719 w 6132"/>
                <a:gd name="T33" fmla="*/ 10901 h 16980"/>
                <a:gd name="T34" fmla="*/ 456 w 6132"/>
                <a:gd name="T35" fmla="*/ 10714 h 16980"/>
                <a:gd name="T36" fmla="*/ 247 w 6132"/>
                <a:gd name="T37" fmla="*/ 10503 h 16980"/>
                <a:gd name="T38" fmla="*/ 101 w 6132"/>
                <a:gd name="T39" fmla="*/ 10281 h 16980"/>
                <a:gd name="T40" fmla="*/ 19 w 6132"/>
                <a:gd name="T41" fmla="*/ 10047 h 16980"/>
                <a:gd name="T42" fmla="*/ 1 w 6132"/>
                <a:gd name="T43" fmla="*/ 5453 h 16980"/>
                <a:gd name="T44" fmla="*/ 57 w 6132"/>
                <a:gd name="T45" fmla="*/ 4978 h 16980"/>
                <a:gd name="T46" fmla="*/ 208 w 6132"/>
                <a:gd name="T47" fmla="*/ 4560 h 16980"/>
                <a:gd name="T48" fmla="*/ 453 w 6132"/>
                <a:gd name="T49" fmla="*/ 4201 h 16980"/>
                <a:gd name="T50" fmla="*/ 789 w 6132"/>
                <a:gd name="T51" fmla="*/ 3904 h 16980"/>
                <a:gd name="T52" fmla="*/ 1194 w 6132"/>
                <a:gd name="T53" fmla="*/ 3691 h 16980"/>
                <a:gd name="T54" fmla="*/ 1670 w 6132"/>
                <a:gd name="T55" fmla="*/ 3564 h 16980"/>
                <a:gd name="T56" fmla="*/ 2212 w 6132"/>
                <a:gd name="T57" fmla="*/ 3522 h 16980"/>
                <a:gd name="T58" fmla="*/ 2312 w 6132"/>
                <a:gd name="T59" fmla="*/ 3514 h 16980"/>
                <a:gd name="T60" fmla="*/ 2617 w 6132"/>
                <a:gd name="T61" fmla="*/ 3511 h 16980"/>
                <a:gd name="T62" fmla="*/ 2686 w 6132"/>
                <a:gd name="T63" fmla="*/ 3430 h 16980"/>
                <a:gd name="T64" fmla="*/ 2402 w 6132"/>
                <a:gd name="T65" fmla="*/ 3322 h 16980"/>
                <a:gd name="T66" fmla="*/ 2117 w 6132"/>
                <a:gd name="T67" fmla="*/ 3158 h 16980"/>
                <a:gd name="T68" fmla="*/ 1869 w 6132"/>
                <a:gd name="T69" fmla="*/ 2950 h 16980"/>
                <a:gd name="T70" fmla="*/ 1660 w 6132"/>
                <a:gd name="T71" fmla="*/ 2699 h 16980"/>
                <a:gd name="T72" fmla="*/ 1506 w 6132"/>
                <a:gd name="T73" fmla="*/ 2420 h 16980"/>
                <a:gd name="T74" fmla="*/ 1408 w 6132"/>
                <a:gd name="T75" fmla="*/ 2123 h 16980"/>
                <a:gd name="T76" fmla="*/ 1367 w 6132"/>
                <a:gd name="T77" fmla="*/ 1804 h 16980"/>
                <a:gd name="T78" fmla="*/ 1390 w 6132"/>
                <a:gd name="T79" fmla="*/ 1427 h 16980"/>
                <a:gd name="T80" fmla="*/ 1493 w 6132"/>
                <a:gd name="T81" fmla="*/ 1068 h 16980"/>
                <a:gd name="T82" fmla="*/ 1676 w 6132"/>
                <a:gd name="T83" fmla="*/ 742 h 16980"/>
                <a:gd name="T84" fmla="*/ 1940 w 6132"/>
                <a:gd name="T85" fmla="*/ 448 h 16980"/>
                <a:gd name="T86" fmla="*/ 2247 w 6132"/>
                <a:gd name="T87" fmla="*/ 219 h 16980"/>
                <a:gd name="T88" fmla="*/ 2588 w 6132"/>
                <a:gd name="T89" fmla="*/ 71 h 16980"/>
                <a:gd name="T90" fmla="*/ 2962 w 6132"/>
                <a:gd name="T91" fmla="*/ 4 h 16980"/>
                <a:gd name="T92" fmla="*/ 3356 w 6132"/>
                <a:gd name="T93" fmla="*/ 18 h 16980"/>
                <a:gd name="T94" fmla="*/ 3721 w 6132"/>
                <a:gd name="T95" fmla="*/ 111 h 16980"/>
                <a:gd name="T96" fmla="*/ 4053 w 6132"/>
                <a:gd name="T97" fmla="*/ 287 h 16980"/>
                <a:gd name="T98" fmla="*/ 4353 w 6132"/>
                <a:gd name="T99" fmla="*/ 542 h 16980"/>
                <a:gd name="T100" fmla="*/ 4588 w 6132"/>
                <a:gd name="T101" fmla="*/ 847 h 16980"/>
                <a:gd name="T102" fmla="*/ 4745 w 6132"/>
                <a:gd name="T103" fmla="*/ 1184 h 16980"/>
                <a:gd name="T104" fmla="*/ 4820 w 6132"/>
                <a:gd name="T105" fmla="*/ 1555 h 16980"/>
                <a:gd name="T106" fmla="*/ 4818 w 6132"/>
                <a:gd name="T107" fmla="*/ 1917 h 16980"/>
                <a:gd name="T108" fmla="*/ 4752 w 6132"/>
                <a:gd name="T109" fmla="*/ 2240 h 16980"/>
                <a:gd name="T110" fmla="*/ 4624 w 6132"/>
                <a:gd name="T111" fmla="*/ 2541 h 16980"/>
                <a:gd name="T112" fmla="*/ 4431 w 6132"/>
                <a:gd name="T113" fmla="*/ 2824 h 16980"/>
                <a:gd name="T114" fmla="*/ 4192 w 6132"/>
                <a:gd name="T115" fmla="*/ 3066 h 16980"/>
                <a:gd name="T116" fmla="*/ 3919 w 6132"/>
                <a:gd name="T117" fmla="*/ 3252 h 16980"/>
                <a:gd name="T118" fmla="*/ 3611 w 6132"/>
                <a:gd name="T119" fmla="*/ 3381 h 16980"/>
                <a:gd name="T120" fmla="*/ 3466 w 6132"/>
                <a:gd name="T121" fmla="*/ 3480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grpFill/>
            <a:ln w="19050" cap="rnd" cmpd="sng" algn="ctr">
              <a:solidFill>
                <a:srgbClr val="54A021">
                  <a:shade val="50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prstClr val="white"/>
                </a:solidFill>
                <a:latin typeface="Trebuchet MS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 rot="19185791">
            <a:off x="8202288" y="998083"/>
            <a:ext cx="2366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Выявлены факты 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</a:rPr>
              <a:t>неблагополучия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98" name="TextBox 63"/>
          <p:cNvSpPr txBox="1">
            <a:spLocks noChangeArrowheads="1"/>
          </p:cNvSpPr>
          <p:nvPr/>
        </p:nvSpPr>
        <p:spPr bwMode="auto">
          <a:xfrm>
            <a:off x="8479798" y="4811452"/>
            <a:ext cx="28178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«Риск попадания семьи и детей в СОП»</a:t>
            </a:r>
            <a:endParaRPr lang="ru-RU" alt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Стрелка вправо 98"/>
          <p:cNvSpPr/>
          <p:nvPr/>
        </p:nvSpPr>
        <p:spPr>
          <a:xfrm>
            <a:off x="9716101" y="3006618"/>
            <a:ext cx="660398" cy="4224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0295545" y="2225785"/>
            <a:ext cx="1191225" cy="17427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Информация в течении 1 дня от воспитателя поступает  заместителю директора по ВР 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2491923" y="1163637"/>
            <a:ext cx="2903656" cy="569436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 rot="19891972">
            <a:off x="1102756" y="5502204"/>
            <a:ext cx="19347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Личное дело н/л ведет воспитатель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1887200" y="1383475"/>
            <a:ext cx="304800" cy="43994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документов на консилиум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Стрелка вправо 101"/>
          <p:cNvSpPr/>
          <p:nvPr/>
        </p:nvSpPr>
        <p:spPr>
          <a:xfrm>
            <a:off x="11515341" y="3005367"/>
            <a:ext cx="366584" cy="4224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34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Стрелка вправо 60"/>
          <p:cNvSpPr/>
          <p:nvPr/>
        </p:nvSpPr>
        <p:spPr>
          <a:xfrm>
            <a:off x="2009775" y="2986088"/>
            <a:ext cx="766763" cy="6524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182563"/>
            <a:ext cx="11812587" cy="61118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2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индивидуальной профилактической работы с семьями группы риска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174123" y="2518749"/>
            <a:ext cx="780933" cy="1282225"/>
            <a:chOff x="2594" y="1709"/>
            <a:chExt cx="576" cy="964"/>
          </a:xfrm>
          <a:solidFill>
            <a:srgbClr val="C00000"/>
          </a:solidFill>
        </p:grpSpPr>
        <p:sp>
          <p:nvSpPr>
            <p:cNvPr id="5" name="Freeform 12"/>
            <p:cNvSpPr>
              <a:spLocks/>
            </p:cNvSpPr>
            <p:nvPr/>
          </p:nvSpPr>
          <p:spPr bwMode="auto">
            <a:xfrm>
              <a:off x="3009" y="1709"/>
              <a:ext cx="161" cy="499"/>
            </a:xfrm>
            <a:custGeom>
              <a:avLst/>
              <a:gdLst>
                <a:gd name="T0" fmla="*/ 4558 w 6132"/>
                <a:gd name="T1" fmla="*/ 3551 h 16980"/>
                <a:gd name="T2" fmla="*/ 4932 w 6132"/>
                <a:gd name="T3" fmla="*/ 3676 h 16980"/>
                <a:gd name="T4" fmla="*/ 5287 w 6132"/>
                <a:gd name="T5" fmla="*/ 3900 h 16980"/>
                <a:gd name="T6" fmla="*/ 5619 w 6132"/>
                <a:gd name="T7" fmla="*/ 4220 h 16980"/>
                <a:gd name="T8" fmla="*/ 5880 w 6132"/>
                <a:gd name="T9" fmla="*/ 4585 h 16980"/>
                <a:gd name="T10" fmla="*/ 6049 w 6132"/>
                <a:gd name="T11" fmla="*/ 4967 h 16980"/>
                <a:gd name="T12" fmla="*/ 6127 w 6132"/>
                <a:gd name="T13" fmla="*/ 5370 h 16980"/>
                <a:gd name="T14" fmla="*/ 6122 w 6132"/>
                <a:gd name="T15" fmla="*/ 9793 h 16980"/>
                <a:gd name="T16" fmla="*/ 6053 w 6132"/>
                <a:gd name="T17" fmla="*/ 10109 h 16980"/>
                <a:gd name="T18" fmla="*/ 5917 w 6132"/>
                <a:gd name="T19" fmla="*/ 10397 h 16980"/>
                <a:gd name="T20" fmla="*/ 5715 w 6132"/>
                <a:gd name="T21" fmla="*/ 10660 h 16980"/>
                <a:gd name="T22" fmla="*/ 5455 w 6132"/>
                <a:gd name="T23" fmla="*/ 10883 h 16980"/>
                <a:gd name="T24" fmla="*/ 5145 w 6132"/>
                <a:gd name="T25" fmla="*/ 11056 h 16980"/>
                <a:gd name="T26" fmla="*/ 4787 w 6132"/>
                <a:gd name="T27" fmla="*/ 11178 h 16980"/>
                <a:gd name="T28" fmla="*/ 1424 w 6132"/>
                <a:gd name="T29" fmla="*/ 11201 h 16980"/>
                <a:gd name="T30" fmla="*/ 1026 w 6132"/>
                <a:gd name="T31" fmla="*/ 11058 h 16980"/>
                <a:gd name="T32" fmla="*/ 719 w 6132"/>
                <a:gd name="T33" fmla="*/ 10901 h 16980"/>
                <a:gd name="T34" fmla="*/ 456 w 6132"/>
                <a:gd name="T35" fmla="*/ 10714 h 16980"/>
                <a:gd name="T36" fmla="*/ 247 w 6132"/>
                <a:gd name="T37" fmla="*/ 10503 h 16980"/>
                <a:gd name="T38" fmla="*/ 101 w 6132"/>
                <a:gd name="T39" fmla="*/ 10281 h 16980"/>
                <a:gd name="T40" fmla="*/ 19 w 6132"/>
                <a:gd name="T41" fmla="*/ 10047 h 16980"/>
                <a:gd name="T42" fmla="*/ 1 w 6132"/>
                <a:gd name="T43" fmla="*/ 5453 h 16980"/>
                <a:gd name="T44" fmla="*/ 57 w 6132"/>
                <a:gd name="T45" fmla="*/ 4978 h 16980"/>
                <a:gd name="T46" fmla="*/ 208 w 6132"/>
                <a:gd name="T47" fmla="*/ 4560 h 16980"/>
                <a:gd name="T48" fmla="*/ 453 w 6132"/>
                <a:gd name="T49" fmla="*/ 4201 h 16980"/>
                <a:gd name="T50" fmla="*/ 789 w 6132"/>
                <a:gd name="T51" fmla="*/ 3904 h 16980"/>
                <a:gd name="T52" fmla="*/ 1194 w 6132"/>
                <a:gd name="T53" fmla="*/ 3691 h 16980"/>
                <a:gd name="T54" fmla="*/ 1670 w 6132"/>
                <a:gd name="T55" fmla="*/ 3564 h 16980"/>
                <a:gd name="T56" fmla="*/ 2212 w 6132"/>
                <a:gd name="T57" fmla="*/ 3522 h 16980"/>
                <a:gd name="T58" fmla="*/ 2312 w 6132"/>
                <a:gd name="T59" fmla="*/ 3514 h 16980"/>
                <a:gd name="T60" fmla="*/ 2617 w 6132"/>
                <a:gd name="T61" fmla="*/ 3511 h 16980"/>
                <a:gd name="T62" fmla="*/ 2686 w 6132"/>
                <a:gd name="T63" fmla="*/ 3430 h 16980"/>
                <a:gd name="T64" fmla="*/ 2402 w 6132"/>
                <a:gd name="T65" fmla="*/ 3322 h 16980"/>
                <a:gd name="T66" fmla="*/ 2117 w 6132"/>
                <a:gd name="T67" fmla="*/ 3158 h 16980"/>
                <a:gd name="T68" fmla="*/ 1869 w 6132"/>
                <a:gd name="T69" fmla="*/ 2950 h 16980"/>
                <a:gd name="T70" fmla="*/ 1660 w 6132"/>
                <a:gd name="T71" fmla="*/ 2699 h 16980"/>
                <a:gd name="T72" fmla="*/ 1506 w 6132"/>
                <a:gd name="T73" fmla="*/ 2420 h 16980"/>
                <a:gd name="T74" fmla="*/ 1408 w 6132"/>
                <a:gd name="T75" fmla="*/ 2123 h 16980"/>
                <a:gd name="T76" fmla="*/ 1367 w 6132"/>
                <a:gd name="T77" fmla="*/ 1804 h 16980"/>
                <a:gd name="T78" fmla="*/ 1390 w 6132"/>
                <a:gd name="T79" fmla="*/ 1427 h 16980"/>
                <a:gd name="T80" fmla="*/ 1493 w 6132"/>
                <a:gd name="T81" fmla="*/ 1068 h 16980"/>
                <a:gd name="T82" fmla="*/ 1676 w 6132"/>
                <a:gd name="T83" fmla="*/ 742 h 16980"/>
                <a:gd name="T84" fmla="*/ 1940 w 6132"/>
                <a:gd name="T85" fmla="*/ 448 h 16980"/>
                <a:gd name="T86" fmla="*/ 2247 w 6132"/>
                <a:gd name="T87" fmla="*/ 219 h 16980"/>
                <a:gd name="T88" fmla="*/ 2588 w 6132"/>
                <a:gd name="T89" fmla="*/ 71 h 16980"/>
                <a:gd name="T90" fmla="*/ 2962 w 6132"/>
                <a:gd name="T91" fmla="*/ 4 h 16980"/>
                <a:gd name="T92" fmla="*/ 3356 w 6132"/>
                <a:gd name="T93" fmla="*/ 18 h 16980"/>
                <a:gd name="T94" fmla="*/ 3721 w 6132"/>
                <a:gd name="T95" fmla="*/ 111 h 16980"/>
                <a:gd name="T96" fmla="*/ 4053 w 6132"/>
                <a:gd name="T97" fmla="*/ 287 h 16980"/>
                <a:gd name="T98" fmla="*/ 4353 w 6132"/>
                <a:gd name="T99" fmla="*/ 542 h 16980"/>
                <a:gd name="T100" fmla="*/ 4588 w 6132"/>
                <a:gd name="T101" fmla="*/ 847 h 16980"/>
                <a:gd name="T102" fmla="*/ 4745 w 6132"/>
                <a:gd name="T103" fmla="*/ 1184 h 16980"/>
                <a:gd name="T104" fmla="*/ 4820 w 6132"/>
                <a:gd name="T105" fmla="*/ 1555 h 16980"/>
                <a:gd name="T106" fmla="*/ 4818 w 6132"/>
                <a:gd name="T107" fmla="*/ 1917 h 16980"/>
                <a:gd name="T108" fmla="*/ 4752 w 6132"/>
                <a:gd name="T109" fmla="*/ 2240 h 16980"/>
                <a:gd name="T110" fmla="*/ 4624 w 6132"/>
                <a:gd name="T111" fmla="*/ 2541 h 16980"/>
                <a:gd name="T112" fmla="*/ 4431 w 6132"/>
                <a:gd name="T113" fmla="*/ 2824 h 16980"/>
                <a:gd name="T114" fmla="*/ 4192 w 6132"/>
                <a:gd name="T115" fmla="*/ 3066 h 16980"/>
                <a:gd name="T116" fmla="*/ 3919 w 6132"/>
                <a:gd name="T117" fmla="*/ 3252 h 16980"/>
                <a:gd name="T118" fmla="*/ 3611 w 6132"/>
                <a:gd name="T119" fmla="*/ 3381 h 16980"/>
                <a:gd name="T120" fmla="*/ 3466 w 6132"/>
                <a:gd name="T121" fmla="*/ 3480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grpFill/>
            <a:ln w="19050" cap="rnd" cmpd="sng" algn="ctr">
              <a:solidFill>
                <a:srgbClr val="54A021">
                  <a:shade val="50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6" name="Freeform 17"/>
            <p:cNvSpPr>
              <a:spLocks/>
            </p:cNvSpPr>
            <p:nvPr/>
          </p:nvSpPr>
          <p:spPr bwMode="auto">
            <a:xfrm>
              <a:off x="2968" y="2174"/>
              <a:ext cx="161" cy="499"/>
            </a:xfrm>
            <a:custGeom>
              <a:avLst/>
              <a:gdLst>
                <a:gd name="T0" fmla="*/ 4558 w 6132"/>
                <a:gd name="T1" fmla="*/ 3551 h 16980"/>
                <a:gd name="T2" fmla="*/ 4932 w 6132"/>
                <a:gd name="T3" fmla="*/ 3676 h 16980"/>
                <a:gd name="T4" fmla="*/ 5287 w 6132"/>
                <a:gd name="T5" fmla="*/ 3900 h 16980"/>
                <a:gd name="T6" fmla="*/ 5619 w 6132"/>
                <a:gd name="T7" fmla="*/ 4220 h 16980"/>
                <a:gd name="T8" fmla="*/ 5880 w 6132"/>
                <a:gd name="T9" fmla="*/ 4585 h 16980"/>
                <a:gd name="T10" fmla="*/ 6049 w 6132"/>
                <a:gd name="T11" fmla="*/ 4967 h 16980"/>
                <a:gd name="T12" fmla="*/ 6127 w 6132"/>
                <a:gd name="T13" fmla="*/ 5370 h 16980"/>
                <a:gd name="T14" fmla="*/ 6122 w 6132"/>
                <a:gd name="T15" fmla="*/ 9793 h 16980"/>
                <a:gd name="T16" fmla="*/ 6053 w 6132"/>
                <a:gd name="T17" fmla="*/ 10109 h 16980"/>
                <a:gd name="T18" fmla="*/ 5917 w 6132"/>
                <a:gd name="T19" fmla="*/ 10397 h 16980"/>
                <a:gd name="T20" fmla="*/ 5715 w 6132"/>
                <a:gd name="T21" fmla="*/ 10660 h 16980"/>
                <a:gd name="T22" fmla="*/ 5455 w 6132"/>
                <a:gd name="T23" fmla="*/ 10883 h 16980"/>
                <a:gd name="T24" fmla="*/ 5145 w 6132"/>
                <a:gd name="T25" fmla="*/ 11056 h 16980"/>
                <a:gd name="T26" fmla="*/ 4787 w 6132"/>
                <a:gd name="T27" fmla="*/ 11178 h 16980"/>
                <a:gd name="T28" fmla="*/ 1424 w 6132"/>
                <a:gd name="T29" fmla="*/ 11201 h 16980"/>
                <a:gd name="T30" fmla="*/ 1026 w 6132"/>
                <a:gd name="T31" fmla="*/ 11058 h 16980"/>
                <a:gd name="T32" fmla="*/ 719 w 6132"/>
                <a:gd name="T33" fmla="*/ 10901 h 16980"/>
                <a:gd name="T34" fmla="*/ 456 w 6132"/>
                <a:gd name="T35" fmla="*/ 10714 h 16980"/>
                <a:gd name="T36" fmla="*/ 247 w 6132"/>
                <a:gd name="T37" fmla="*/ 10503 h 16980"/>
                <a:gd name="T38" fmla="*/ 101 w 6132"/>
                <a:gd name="T39" fmla="*/ 10281 h 16980"/>
                <a:gd name="T40" fmla="*/ 19 w 6132"/>
                <a:gd name="T41" fmla="*/ 10047 h 16980"/>
                <a:gd name="T42" fmla="*/ 1 w 6132"/>
                <a:gd name="T43" fmla="*/ 5453 h 16980"/>
                <a:gd name="T44" fmla="*/ 57 w 6132"/>
                <a:gd name="T45" fmla="*/ 4978 h 16980"/>
                <a:gd name="T46" fmla="*/ 208 w 6132"/>
                <a:gd name="T47" fmla="*/ 4560 h 16980"/>
                <a:gd name="T48" fmla="*/ 453 w 6132"/>
                <a:gd name="T49" fmla="*/ 4201 h 16980"/>
                <a:gd name="T50" fmla="*/ 789 w 6132"/>
                <a:gd name="T51" fmla="*/ 3904 h 16980"/>
                <a:gd name="T52" fmla="*/ 1194 w 6132"/>
                <a:gd name="T53" fmla="*/ 3691 h 16980"/>
                <a:gd name="T54" fmla="*/ 1670 w 6132"/>
                <a:gd name="T55" fmla="*/ 3564 h 16980"/>
                <a:gd name="T56" fmla="*/ 2212 w 6132"/>
                <a:gd name="T57" fmla="*/ 3522 h 16980"/>
                <a:gd name="T58" fmla="*/ 2312 w 6132"/>
                <a:gd name="T59" fmla="*/ 3514 h 16980"/>
                <a:gd name="T60" fmla="*/ 2617 w 6132"/>
                <a:gd name="T61" fmla="*/ 3511 h 16980"/>
                <a:gd name="T62" fmla="*/ 2686 w 6132"/>
                <a:gd name="T63" fmla="*/ 3430 h 16980"/>
                <a:gd name="T64" fmla="*/ 2402 w 6132"/>
                <a:gd name="T65" fmla="*/ 3322 h 16980"/>
                <a:gd name="T66" fmla="*/ 2117 w 6132"/>
                <a:gd name="T67" fmla="*/ 3158 h 16980"/>
                <a:gd name="T68" fmla="*/ 1869 w 6132"/>
                <a:gd name="T69" fmla="*/ 2950 h 16980"/>
                <a:gd name="T70" fmla="*/ 1660 w 6132"/>
                <a:gd name="T71" fmla="*/ 2699 h 16980"/>
                <a:gd name="T72" fmla="*/ 1506 w 6132"/>
                <a:gd name="T73" fmla="*/ 2420 h 16980"/>
                <a:gd name="T74" fmla="*/ 1408 w 6132"/>
                <a:gd name="T75" fmla="*/ 2123 h 16980"/>
                <a:gd name="T76" fmla="*/ 1367 w 6132"/>
                <a:gd name="T77" fmla="*/ 1804 h 16980"/>
                <a:gd name="T78" fmla="*/ 1390 w 6132"/>
                <a:gd name="T79" fmla="*/ 1427 h 16980"/>
                <a:gd name="T80" fmla="*/ 1493 w 6132"/>
                <a:gd name="T81" fmla="*/ 1068 h 16980"/>
                <a:gd name="T82" fmla="*/ 1676 w 6132"/>
                <a:gd name="T83" fmla="*/ 742 h 16980"/>
                <a:gd name="T84" fmla="*/ 1940 w 6132"/>
                <a:gd name="T85" fmla="*/ 448 h 16980"/>
                <a:gd name="T86" fmla="*/ 2247 w 6132"/>
                <a:gd name="T87" fmla="*/ 219 h 16980"/>
                <a:gd name="T88" fmla="*/ 2588 w 6132"/>
                <a:gd name="T89" fmla="*/ 71 h 16980"/>
                <a:gd name="T90" fmla="*/ 2962 w 6132"/>
                <a:gd name="T91" fmla="*/ 4 h 16980"/>
                <a:gd name="T92" fmla="*/ 3356 w 6132"/>
                <a:gd name="T93" fmla="*/ 18 h 16980"/>
                <a:gd name="T94" fmla="*/ 3721 w 6132"/>
                <a:gd name="T95" fmla="*/ 111 h 16980"/>
                <a:gd name="T96" fmla="*/ 4053 w 6132"/>
                <a:gd name="T97" fmla="*/ 287 h 16980"/>
                <a:gd name="T98" fmla="*/ 4353 w 6132"/>
                <a:gd name="T99" fmla="*/ 542 h 16980"/>
                <a:gd name="T100" fmla="*/ 4588 w 6132"/>
                <a:gd name="T101" fmla="*/ 847 h 16980"/>
                <a:gd name="T102" fmla="*/ 4745 w 6132"/>
                <a:gd name="T103" fmla="*/ 1184 h 16980"/>
                <a:gd name="T104" fmla="*/ 4820 w 6132"/>
                <a:gd name="T105" fmla="*/ 1555 h 16980"/>
                <a:gd name="T106" fmla="*/ 4818 w 6132"/>
                <a:gd name="T107" fmla="*/ 1917 h 16980"/>
                <a:gd name="T108" fmla="*/ 4752 w 6132"/>
                <a:gd name="T109" fmla="*/ 2240 h 16980"/>
                <a:gd name="T110" fmla="*/ 4624 w 6132"/>
                <a:gd name="T111" fmla="*/ 2541 h 16980"/>
                <a:gd name="T112" fmla="*/ 4431 w 6132"/>
                <a:gd name="T113" fmla="*/ 2824 h 16980"/>
                <a:gd name="T114" fmla="*/ 4192 w 6132"/>
                <a:gd name="T115" fmla="*/ 3066 h 16980"/>
                <a:gd name="T116" fmla="*/ 3919 w 6132"/>
                <a:gd name="T117" fmla="*/ 3252 h 16980"/>
                <a:gd name="T118" fmla="*/ 3611 w 6132"/>
                <a:gd name="T119" fmla="*/ 3381 h 16980"/>
                <a:gd name="T120" fmla="*/ 3466 w 6132"/>
                <a:gd name="T121" fmla="*/ 3480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grpFill/>
            <a:ln w="19050" cap="rnd" cmpd="sng" algn="ctr">
              <a:solidFill>
                <a:srgbClr val="54A021">
                  <a:shade val="50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7" name="Freeform 17"/>
            <p:cNvSpPr>
              <a:spLocks/>
            </p:cNvSpPr>
            <p:nvPr/>
          </p:nvSpPr>
          <p:spPr bwMode="auto">
            <a:xfrm>
              <a:off x="2832" y="1731"/>
              <a:ext cx="161" cy="499"/>
            </a:xfrm>
            <a:custGeom>
              <a:avLst/>
              <a:gdLst>
                <a:gd name="T0" fmla="*/ 4558 w 6132"/>
                <a:gd name="T1" fmla="*/ 3551 h 16980"/>
                <a:gd name="T2" fmla="*/ 4932 w 6132"/>
                <a:gd name="T3" fmla="*/ 3676 h 16980"/>
                <a:gd name="T4" fmla="*/ 5287 w 6132"/>
                <a:gd name="T5" fmla="*/ 3900 h 16980"/>
                <a:gd name="T6" fmla="*/ 5619 w 6132"/>
                <a:gd name="T7" fmla="*/ 4220 h 16980"/>
                <a:gd name="T8" fmla="*/ 5880 w 6132"/>
                <a:gd name="T9" fmla="*/ 4585 h 16980"/>
                <a:gd name="T10" fmla="*/ 6049 w 6132"/>
                <a:gd name="T11" fmla="*/ 4967 h 16980"/>
                <a:gd name="T12" fmla="*/ 6127 w 6132"/>
                <a:gd name="T13" fmla="*/ 5370 h 16980"/>
                <a:gd name="T14" fmla="*/ 6122 w 6132"/>
                <a:gd name="T15" fmla="*/ 9793 h 16980"/>
                <a:gd name="T16" fmla="*/ 6053 w 6132"/>
                <a:gd name="T17" fmla="*/ 10109 h 16980"/>
                <a:gd name="T18" fmla="*/ 5917 w 6132"/>
                <a:gd name="T19" fmla="*/ 10397 h 16980"/>
                <a:gd name="T20" fmla="*/ 5715 w 6132"/>
                <a:gd name="T21" fmla="*/ 10660 h 16980"/>
                <a:gd name="T22" fmla="*/ 5455 w 6132"/>
                <a:gd name="T23" fmla="*/ 10883 h 16980"/>
                <a:gd name="T24" fmla="*/ 5145 w 6132"/>
                <a:gd name="T25" fmla="*/ 11056 h 16980"/>
                <a:gd name="T26" fmla="*/ 4787 w 6132"/>
                <a:gd name="T27" fmla="*/ 11178 h 16980"/>
                <a:gd name="T28" fmla="*/ 1424 w 6132"/>
                <a:gd name="T29" fmla="*/ 11201 h 16980"/>
                <a:gd name="T30" fmla="*/ 1026 w 6132"/>
                <a:gd name="T31" fmla="*/ 11058 h 16980"/>
                <a:gd name="T32" fmla="*/ 719 w 6132"/>
                <a:gd name="T33" fmla="*/ 10901 h 16980"/>
                <a:gd name="T34" fmla="*/ 456 w 6132"/>
                <a:gd name="T35" fmla="*/ 10714 h 16980"/>
                <a:gd name="T36" fmla="*/ 247 w 6132"/>
                <a:gd name="T37" fmla="*/ 10503 h 16980"/>
                <a:gd name="T38" fmla="*/ 101 w 6132"/>
                <a:gd name="T39" fmla="*/ 10281 h 16980"/>
                <a:gd name="T40" fmla="*/ 19 w 6132"/>
                <a:gd name="T41" fmla="*/ 10047 h 16980"/>
                <a:gd name="T42" fmla="*/ 1 w 6132"/>
                <a:gd name="T43" fmla="*/ 5453 h 16980"/>
                <a:gd name="T44" fmla="*/ 57 w 6132"/>
                <a:gd name="T45" fmla="*/ 4978 h 16980"/>
                <a:gd name="T46" fmla="*/ 208 w 6132"/>
                <a:gd name="T47" fmla="*/ 4560 h 16980"/>
                <a:gd name="T48" fmla="*/ 453 w 6132"/>
                <a:gd name="T49" fmla="*/ 4201 h 16980"/>
                <a:gd name="T50" fmla="*/ 789 w 6132"/>
                <a:gd name="T51" fmla="*/ 3904 h 16980"/>
                <a:gd name="T52" fmla="*/ 1194 w 6132"/>
                <a:gd name="T53" fmla="*/ 3691 h 16980"/>
                <a:gd name="T54" fmla="*/ 1670 w 6132"/>
                <a:gd name="T55" fmla="*/ 3564 h 16980"/>
                <a:gd name="T56" fmla="*/ 2212 w 6132"/>
                <a:gd name="T57" fmla="*/ 3522 h 16980"/>
                <a:gd name="T58" fmla="*/ 2312 w 6132"/>
                <a:gd name="T59" fmla="*/ 3514 h 16980"/>
                <a:gd name="T60" fmla="*/ 2617 w 6132"/>
                <a:gd name="T61" fmla="*/ 3511 h 16980"/>
                <a:gd name="T62" fmla="*/ 2686 w 6132"/>
                <a:gd name="T63" fmla="*/ 3430 h 16980"/>
                <a:gd name="T64" fmla="*/ 2402 w 6132"/>
                <a:gd name="T65" fmla="*/ 3322 h 16980"/>
                <a:gd name="T66" fmla="*/ 2117 w 6132"/>
                <a:gd name="T67" fmla="*/ 3158 h 16980"/>
                <a:gd name="T68" fmla="*/ 1869 w 6132"/>
                <a:gd name="T69" fmla="*/ 2950 h 16980"/>
                <a:gd name="T70" fmla="*/ 1660 w 6132"/>
                <a:gd name="T71" fmla="*/ 2699 h 16980"/>
                <a:gd name="T72" fmla="*/ 1506 w 6132"/>
                <a:gd name="T73" fmla="*/ 2420 h 16980"/>
                <a:gd name="T74" fmla="*/ 1408 w 6132"/>
                <a:gd name="T75" fmla="*/ 2123 h 16980"/>
                <a:gd name="T76" fmla="*/ 1367 w 6132"/>
                <a:gd name="T77" fmla="*/ 1804 h 16980"/>
                <a:gd name="T78" fmla="*/ 1390 w 6132"/>
                <a:gd name="T79" fmla="*/ 1427 h 16980"/>
                <a:gd name="T80" fmla="*/ 1493 w 6132"/>
                <a:gd name="T81" fmla="*/ 1068 h 16980"/>
                <a:gd name="T82" fmla="*/ 1676 w 6132"/>
                <a:gd name="T83" fmla="*/ 742 h 16980"/>
                <a:gd name="T84" fmla="*/ 1940 w 6132"/>
                <a:gd name="T85" fmla="*/ 448 h 16980"/>
                <a:gd name="T86" fmla="*/ 2247 w 6132"/>
                <a:gd name="T87" fmla="*/ 219 h 16980"/>
                <a:gd name="T88" fmla="*/ 2588 w 6132"/>
                <a:gd name="T89" fmla="*/ 71 h 16980"/>
                <a:gd name="T90" fmla="*/ 2962 w 6132"/>
                <a:gd name="T91" fmla="*/ 4 h 16980"/>
                <a:gd name="T92" fmla="*/ 3356 w 6132"/>
                <a:gd name="T93" fmla="*/ 18 h 16980"/>
                <a:gd name="T94" fmla="*/ 3721 w 6132"/>
                <a:gd name="T95" fmla="*/ 111 h 16980"/>
                <a:gd name="T96" fmla="*/ 4053 w 6132"/>
                <a:gd name="T97" fmla="*/ 287 h 16980"/>
                <a:gd name="T98" fmla="*/ 4353 w 6132"/>
                <a:gd name="T99" fmla="*/ 542 h 16980"/>
                <a:gd name="T100" fmla="*/ 4588 w 6132"/>
                <a:gd name="T101" fmla="*/ 847 h 16980"/>
                <a:gd name="T102" fmla="*/ 4745 w 6132"/>
                <a:gd name="T103" fmla="*/ 1184 h 16980"/>
                <a:gd name="T104" fmla="*/ 4820 w 6132"/>
                <a:gd name="T105" fmla="*/ 1555 h 16980"/>
                <a:gd name="T106" fmla="*/ 4818 w 6132"/>
                <a:gd name="T107" fmla="*/ 1917 h 16980"/>
                <a:gd name="T108" fmla="*/ 4752 w 6132"/>
                <a:gd name="T109" fmla="*/ 2240 h 16980"/>
                <a:gd name="T110" fmla="*/ 4624 w 6132"/>
                <a:gd name="T111" fmla="*/ 2541 h 16980"/>
                <a:gd name="T112" fmla="*/ 4431 w 6132"/>
                <a:gd name="T113" fmla="*/ 2824 h 16980"/>
                <a:gd name="T114" fmla="*/ 4192 w 6132"/>
                <a:gd name="T115" fmla="*/ 3066 h 16980"/>
                <a:gd name="T116" fmla="*/ 3919 w 6132"/>
                <a:gd name="T117" fmla="*/ 3252 h 16980"/>
                <a:gd name="T118" fmla="*/ 3611 w 6132"/>
                <a:gd name="T119" fmla="*/ 3381 h 16980"/>
                <a:gd name="T120" fmla="*/ 3466 w 6132"/>
                <a:gd name="T121" fmla="*/ 3480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grpFill/>
            <a:ln w="19050" cap="rnd" cmpd="sng" algn="ctr">
              <a:solidFill>
                <a:srgbClr val="54A021">
                  <a:shade val="50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8" name="Freeform 17"/>
            <p:cNvSpPr>
              <a:spLocks/>
            </p:cNvSpPr>
            <p:nvPr/>
          </p:nvSpPr>
          <p:spPr bwMode="auto">
            <a:xfrm>
              <a:off x="2784" y="2168"/>
              <a:ext cx="161" cy="499"/>
            </a:xfrm>
            <a:custGeom>
              <a:avLst/>
              <a:gdLst>
                <a:gd name="T0" fmla="*/ 4558 w 6132"/>
                <a:gd name="T1" fmla="*/ 3551 h 16980"/>
                <a:gd name="T2" fmla="*/ 4932 w 6132"/>
                <a:gd name="T3" fmla="*/ 3676 h 16980"/>
                <a:gd name="T4" fmla="*/ 5287 w 6132"/>
                <a:gd name="T5" fmla="*/ 3900 h 16980"/>
                <a:gd name="T6" fmla="*/ 5619 w 6132"/>
                <a:gd name="T7" fmla="*/ 4220 h 16980"/>
                <a:gd name="T8" fmla="*/ 5880 w 6132"/>
                <a:gd name="T9" fmla="*/ 4585 h 16980"/>
                <a:gd name="T10" fmla="*/ 6049 w 6132"/>
                <a:gd name="T11" fmla="*/ 4967 h 16980"/>
                <a:gd name="T12" fmla="*/ 6127 w 6132"/>
                <a:gd name="T13" fmla="*/ 5370 h 16980"/>
                <a:gd name="T14" fmla="*/ 6122 w 6132"/>
                <a:gd name="T15" fmla="*/ 9793 h 16980"/>
                <a:gd name="T16" fmla="*/ 6053 w 6132"/>
                <a:gd name="T17" fmla="*/ 10109 h 16980"/>
                <a:gd name="T18" fmla="*/ 5917 w 6132"/>
                <a:gd name="T19" fmla="*/ 10397 h 16980"/>
                <a:gd name="T20" fmla="*/ 5715 w 6132"/>
                <a:gd name="T21" fmla="*/ 10660 h 16980"/>
                <a:gd name="T22" fmla="*/ 5455 w 6132"/>
                <a:gd name="T23" fmla="*/ 10883 h 16980"/>
                <a:gd name="T24" fmla="*/ 5145 w 6132"/>
                <a:gd name="T25" fmla="*/ 11056 h 16980"/>
                <a:gd name="T26" fmla="*/ 4787 w 6132"/>
                <a:gd name="T27" fmla="*/ 11178 h 16980"/>
                <a:gd name="T28" fmla="*/ 1424 w 6132"/>
                <a:gd name="T29" fmla="*/ 11201 h 16980"/>
                <a:gd name="T30" fmla="*/ 1026 w 6132"/>
                <a:gd name="T31" fmla="*/ 11058 h 16980"/>
                <a:gd name="T32" fmla="*/ 719 w 6132"/>
                <a:gd name="T33" fmla="*/ 10901 h 16980"/>
                <a:gd name="T34" fmla="*/ 456 w 6132"/>
                <a:gd name="T35" fmla="*/ 10714 h 16980"/>
                <a:gd name="T36" fmla="*/ 247 w 6132"/>
                <a:gd name="T37" fmla="*/ 10503 h 16980"/>
                <a:gd name="T38" fmla="*/ 101 w 6132"/>
                <a:gd name="T39" fmla="*/ 10281 h 16980"/>
                <a:gd name="T40" fmla="*/ 19 w 6132"/>
                <a:gd name="T41" fmla="*/ 10047 h 16980"/>
                <a:gd name="T42" fmla="*/ 1 w 6132"/>
                <a:gd name="T43" fmla="*/ 5453 h 16980"/>
                <a:gd name="T44" fmla="*/ 57 w 6132"/>
                <a:gd name="T45" fmla="*/ 4978 h 16980"/>
                <a:gd name="T46" fmla="*/ 208 w 6132"/>
                <a:gd name="T47" fmla="*/ 4560 h 16980"/>
                <a:gd name="T48" fmla="*/ 453 w 6132"/>
                <a:gd name="T49" fmla="*/ 4201 h 16980"/>
                <a:gd name="T50" fmla="*/ 789 w 6132"/>
                <a:gd name="T51" fmla="*/ 3904 h 16980"/>
                <a:gd name="T52" fmla="*/ 1194 w 6132"/>
                <a:gd name="T53" fmla="*/ 3691 h 16980"/>
                <a:gd name="T54" fmla="*/ 1670 w 6132"/>
                <a:gd name="T55" fmla="*/ 3564 h 16980"/>
                <a:gd name="T56" fmla="*/ 2212 w 6132"/>
                <a:gd name="T57" fmla="*/ 3522 h 16980"/>
                <a:gd name="T58" fmla="*/ 2312 w 6132"/>
                <a:gd name="T59" fmla="*/ 3514 h 16980"/>
                <a:gd name="T60" fmla="*/ 2617 w 6132"/>
                <a:gd name="T61" fmla="*/ 3511 h 16980"/>
                <a:gd name="T62" fmla="*/ 2686 w 6132"/>
                <a:gd name="T63" fmla="*/ 3430 h 16980"/>
                <a:gd name="T64" fmla="*/ 2402 w 6132"/>
                <a:gd name="T65" fmla="*/ 3322 h 16980"/>
                <a:gd name="T66" fmla="*/ 2117 w 6132"/>
                <a:gd name="T67" fmla="*/ 3158 h 16980"/>
                <a:gd name="T68" fmla="*/ 1869 w 6132"/>
                <a:gd name="T69" fmla="*/ 2950 h 16980"/>
                <a:gd name="T70" fmla="*/ 1660 w 6132"/>
                <a:gd name="T71" fmla="*/ 2699 h 16980"/>
                <a:gd name="T72" fmla="*/ 1506 w 6132"/>
                <a:gd name="T73" fmla="*/ 2420 h 16980"/>
                <a:gd name="T74" fmla="*/ 1408 w 6132"/>
                <a:gd name="T75" fmla="*/ 2123 h 16980"/>
                <a:gd name="T76" fmla="*/ 1367 w 6132"/>
                <a:gd name="T77" fmla="*/ 1804 h 16980"/>
                <a:gd name="T78" fmla="*/ 1390 w 6132"/>
                <a:gd name="T79" fmla="*/ 1427 h 16980"/>
                <a:gd name="T80" fmla="*/ 1493 w 6132"/>
                <a:gd name="T81" fmla="*/ 1068 h 16980"/>
                <a:gd name="T82" fmla="*/ 1676 w 6132"/>
                <a:gd name="T83" fmla="*/ 742 h 16980"/>
                <a:gd name="T84" fmla="*/ 1940 w 6132"/>
                <a:gd name="T85" fmla="*/ 448 h 16980"/>
                <a:gd name="T86" fmla="*/ 2247 w 6132"/>
                <a:gd name="T87" fmla="*/ 219 h 16980"/>
                <a:gd name="T88" fmla="*/ 2588 w 6132"/>
                <a:gd name="T89" fmla="*/ 71 h 16980"/>
                <a:gd name="T90" fmla="*/ 2962 w 6132"/>
                <a:gd name="T91" fmla="*/ 4 h 16980"/>
                <a:gd name="T92" fmla="*/ 3356 w 6132"/>
                <a:gd name="T93" fmla="*/ 18 h 16980"/>
                <a:gd name="T94" fmla="*/ 3721 w 6132"/>
                <a:gd name="T95" fmla="*/ 111 h 16980"/>
                <a:gd name="T96" fmla="*/ 4053 w 6132"/>
                <a:gd name="T97" fmla="*/ 287 h 16980"/>
                <a:gd name="T98" fmla="*/ 4353 w 6132"/>
                <a:gd name="T99" fmla="*/ 542 h 16980"/>
                <a:gd name="T100" fmla="*/ 4588 w 6132"/>
                <a:gd name="T101" fmla="*/ 847 h 16980"/>
                <a:gd name="T102" fmla="*/ 4745 w 6132"/>
                <a:gd name="T103" fmla="*/ 1184 h 16980"/>
                <a:gd name="T104" fmla="*/ 4820 w 6132"/>
                <a:gd name="T105" fmla="*/ 1555 h 16980"/>
                <a:gd name="T106" fmla="*/ 4818 w 6132"/>
                <a:gd name="T107" fmla="*/ 1917 h 16980"/>
                <a:gd name="T108" fmla="*/ 4752 w 6132"/>
                <a:gd name="T109" fmla="*/ 2240 h 16980"/>
                <a:gd name="T110" fmla="*/ 4624 w 6132"/>
                <a:gd name="T111" fmla="*/ 2541 h 16980"/>
                <a:gd name="T112" fmla="*/ 4431 w 6132"/>
                <a:gd name="T113" fmla="*/ 2824 h 16980"/>
                <a:gd name="T114" fmla="*/ 4192 w 6132"/>
                <a:gd name="T115" fmla="*/ 3066 h 16980"/>
                <a:gd name="T116" fmla="*/ 3919 w 6132"/>
                <a:gd name="T117" fmla="*/ 3252 h 16980"/>
                <a:gd name="T118" fmla="*/ 3611 w 6132"/>
                <a:gd name="T119" fmla="*/ 3381 h 16980"/>
                <a:gd name="T120" fmla="*/ 3466 w 6132"/>
                <a:gd name="T121" fmla="*/ 3480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grpFill/>
            <a:ln w="19050" cap="rnd" cmpd="sng" algn="ctr">
              <a:solidFill>
                <a:srgbClr val="54A021">
                  <a:shade val="50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9" name="Freeform 17"/>
            <p:cNvSpPr>
              <a:spLocks/>
            </p:cNvSpPr>
            <p:nvPr/>
          </p:nvSpPr>
          <p:spPr bwMode="auto">
            <a:xfrm>
              <a:off x="2642" y="1731"/>
              <a:ext cx="161" cy="499"/>
            </a:xfrm>
            <a:custGeom>
              <a:avLst/>
              <a:gdLst>
                <a:gd name="T0" fmla="*/ 4558 w 6132"/>
                <a:gd name="T1" fmla="*/ 3551 h 16980"/>
                <a:gd name="T2" fmla="*/ 4932 w 6132"/>
                <a:gd name="T3" fmla="*/ 3676 h 16980"/>
                <a:gd name="T4" fmla="*/ 5287 w 6132"/>
                <a:gd name="T5" fmla="*/ 3900 h 16980"/>
                <a:gd name="T6" fmla="*/ 5619 w 6132"/>
                <a:gd name="T7" fmla="*/ 4220 h 16980"/>
                <a:gd name="T8" fmla="*/ 5880 w 6132"/>
                <a:gd name="T9" fmla="*/ 4585 h 16980"/>
                <a:gd name="T10" fmla="*/ 6049 w 6132"/>
                <a:gd name="T11" fmla="*/ 4967 h 16980"/>
                <a:gd name="T12" fmla="*/ 6127 w 6132"/>
                <a:gd name="T13" fmla="*/ 5370 h 16980"/>
                <a:gd name="T14" fmla="*/ 6122 w 6132"/>
                <a:gd name="T15" fmla="*/ 9793 h 16980"/>
                <a:gd name="T16" fmla="*/ 6053 w 6132"/>
                <a:gd name="T17" fmla="*/ 10109 h 16980"/>
                <a:gd name="T18" fmla="*/ 5917 w 6132"/>
                <a:gd name="T19" fmla="*/ 10397 h 16980"/>
                <a:gd name="T20" fmla="*/ 5715 w 6132"/>
                <a:gd name="T21" fmla="*/ 10660 h 16980"/>
                <a:gd name="T22" fmla="*/ 5455 w 6132"/>
                <a:gd name="T23" fmla="*/ 10883 h 16980"/>
                <a:gd name="T24" fmla="*/ 5145 w 6132"/>
                <a:gd name="T25" fmla="*/ 11056 h 16980"/>
                <a:gd name="T26" fmla="*/ 4787 w 6132"/>
                <a:gd name="T27" fmla="*/ 11178 h 16980"/>
                <a:gd name="T28" fmla="*/ 1424 w 6132"/>
                <a:gd name="T29" fmla="*/ 11201 h 16980"/>
                <a:gd name="T30" fmla="*/ 1026 w 6132"/>
                <a:gd name="T31" fmla="*/ 11058 h 16980"/>
                <a:gd name="T32" fmla="*/ 719 w 6132"/>
                <a:gd name="T33" fmla="*/ 10901 h 16980"/>
                <a:gd name="T34" fmla="*/ 456 w 6132"/>
                <a:gd name="T35" fmla="*/ 10714 h 16980"/>
                <a:gd name="T36" fmla="*/ 247 w 6132"/>
                <a:gd name="T37" fmla="*/ 10503 h 16980"/>
                <a:gd name="T38" fmla="*/ 101 w 6132"/>
                <a:gd name="T39" fmla="*/ 10281 h 16980"/>
                <a:gd name="T40" fmla="*/ 19 w 6132"/>
                <a:gd name="T41" fmla="*/ 10047 h 16980"/>
                <a:gd name="T42" fmla="*/ 1 w 6132"/>
                <a:gd name="T43" fmla="*/ 5453 h 16980"/>
                <a:gd name="T44" fmla="*/ 57 w 6132"/>
                <a:gd name="T45" fmla="*/ 4978 h 16980"/>
                <a:gd name="T46" fmla="*/ 208 w 6132"/>
                <a:gd name="T47" fmla="*/ 4560 h 16980"/>
                <a:gd name="T48" fmla="*/ 453 w 6132"/>
                <a:gd name="T49" fmla="*/ 4201 h 16980"/>
                <a:gd name="T50" fmla="*/ 789 w 6132"/>
                <a:gd name="T51" fmla="*/ 3904 h 16980"/>
                <a:gd name="T52" fmla="*/ 1194 w 6132"/>
                <a:gd name="T53" fmla="*/ 3691 h 16980"/>
                <a:gd name="T54" fmla="*/ 1670 w 6132"/>
                <a:gd name="T55" fmla="*/ 3564 h 16980"/>
                <a:gd name="T56" fmla="*/ 2212 w 6132"/>
                <a:gd name="T57" fmla="*/ 3522 h 16980"/>
                <a:gd name="T58" fmla="*/ 2312 w 6132"/>
                <a:gd name="T59" fmla="*/ 3514 h 16980"/>
                <a:gd name="T60" fmla="*/ 2617 w 6132"/>
                <a:gd name="T61" fmla="*/ 3511 h 16980"/>
                <a:gd name="T62" fmla="*/ 2686 w 6132"/>
                <a:gd name="T63" fmla="*/ 3430 h 16980"/>
                <a:gd name="T64" fmla="*/ 2402 w 6132"/>
                <a:gd name="T65" fmla="*/ 3322 h 16980"/>
                <a:gd name="T66" fmla="*/ 2117 w 6132"/>
                <a:gd name="T67" fmla="*/ 3158 h 16980"/>
                <a:gd name="T68" fmla="*/ 1869 w 6132"/>
                <a:gd name="T69" fmla="*/ 2950 h 16980"/>
                <a:gd name="T70" fmla="*/ 1660 w 6132"/>
                <a:gd name="T71" fmla="*/ 2699 h 16980"/>
                <a:gd name="T72" fmla="*/ 1506 w 6132"/>
                <a:gd name="T73" fmla="*/ 2420 h 16980"/>
                <a:gd name="T74" fmla="*/ 1408 w 6132"/>
                <a:gd name="T75" fmla="*/ 2123 h 16980"/>
                <a:gd name="T76" fmla="*/ 1367 w 6132"/>
                <a:gd name="T77" fmla="*/ 1804 h 16980"/>
                <a:gd name="T78" fmla="*/ 1390 w 6132"/>
                <a:gd name="T79" fmla="*/ 1427 h 16980"/>
                <a:gd name="T80" fmla="*/ 1493 w 6132"/>
                <a:gd name="T81" fmla="*/ 1068 h 16980"/>
                <a:gd name="T82" fmla="*/ 1676 w 6132"/>
                <a:gd name="T83" fmla="*/ 742 h 16980"/>
                <a:gd name="T84" fmla="*/ 1940 w 6132"/>
                <a:gd name="T85" fmla="*/ 448 h 16980"/>
                <a:gd name="T86" fmla="*/ 2247 w 6132"/>
                <a:gd name="T87" fmla="*/ 219 h 16980"/>
                <a:gd name="T88" fmla="*/ 2588 w 6132"/>
                <a:gd name="T89" fmla="*/ 71 h 16980"/>
                <a:gd name="T90" fmla="*/ 2962 w 6132"/>
                <a:gd name="T91" fmla="*/ 4 h 16980"/>
                <a:gd name="T92" fmla="*/ 3356 w 6132"/>
                <a:gd name="T93" fmla="*/ 18 h 16980"/>
                <a:gd name="T94" fmla="*/ 3721 w 6132"/>
                <a:gd name="T95" fmla="*/ 111 h 16980"/>
                <a:gd name="T96" fmla="*/ 4053 w 6132"/>
                <a:gd name="T97" fmla="*/ 287 h 16980"/>
                <a:gd name="T98" fmla="*/ 4353 w 6132"/>
                <a:gd name="T99" fmla="*/ 542 h 16980"/>
                <a:gd name="T100" fmla="*/ 4588 w 6132"/>
                <a:gd name="T101" fmla="*/ 847 h 16980"/>
                <a:gd name="T102" fmla="*/ 4745 w 6132"/>
                <a:gd name="T103" fmla="*/ 1184 h 16980"/>
                <a:gd name="T104" fmla="*/ 4820 w 6132"/>
                <a:gd name="T105" fmla="*/ 1555 h 16980"/>
                <a:gd name="T106" fmla="*/ 4818 w 6132"/>
                <a:gd name="T107" fmla="*/ 1917 h 16980"/>
                <a:gd name="T108" fmla="*/ 4752 w 6132"/>
                <a:gd name="T109" fmla="*/ 2240 h 16980"/>
                <a:gd name="T110" fmla="*/ 4624 w 6132"/>
                <a:gd name="T111" fmla="*/ 2541 h 16980"/>
                <a:gd name="T112" fmla="*/ 4431 w 6132"/>
                <a:gd name="T113" fmla="*/ 2824 h 16980"/>
                <a:gd name="T114" fmla="*/ 4192 w 6132"/>
                <a:gd name="T115" fmla="*/ 3066 h 16980"/>
                <a:gd name="T116" fmla="*/ 3919 w 6132"/>
                <a:gd name="T117" fmla="*/ 3252 h 16980"/>
                <a:gd name="T118" fmla="*/ 3611 w 6132"/>
                <a:gd name="T119" fmla="*/ 3381 h 16980"/>
                <a:gd name="T120" fmla="*/ 3466 w 6132"/>
                <a:gd name="T121" fmla="*/ 3480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grpFill/>
            <a:ln w="19050" cap="rnd" cmpd="sng" algn="ctr">
              <a:solidFill>
                <a:srgbClr val="54A021">
                  <a:shade val="50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10" name="Freeform 17"/>
            <p:cNvSpPr>
              <a:spLocks/>
            </p:cNvSpPr>
            <p:nvPr/>
          </p:nvSpPr>
          <p:spPr bwMode="auto">
            <a:xfrm>
              <a:off x="2594" y="2169"/>
              <a:ext cx="161" cy="499"/>
            </a:xfrm>
            <a:custGeom>
              <a:avLst/>
              <a:gdLst>
                <a:gd name="T0" fmla="*/ 4558 w 6132"/>
                <a:gd name="T1" fmla="*/ 3551 h 16980"/>
                <a:gd name="T2" fmla="*/ 4932 w 6132"/>
                <a:gd name="T3" fmla="*/ 3676 h 16980"/>
                <a:gd name="T4" fmla="*/ 5287 w 6132"/>
                <a:gd name="T5" fmla="*/ 3900 h 16980"/>
                <a:gd name="T6" fmla="*/ 5619 w 6132"/>
                <a:gd name="T7" fmla="*/ 4220 h 16980"/>
                <a:gd name="T8" fmla="*/ 5880 w 6132"/>
                <a:gd name="T9" fmla="*/ 4585 h 16980"/>
                <a:gd name="T10" fmla="*/ 6049 w 6132"/>
                <a:gd name="T11" fmla="*/ 4967 h 16980"/>
                <a:gd name="T12" fmla="*/ 6127 w 6132"/>
                <a:gd name="T13" fmla="*/ 5370 h 16980"/>
                <a:gd name="T14" fmla="*/ 6122 w 6132"/>
                <a:gd name="T15" fmla="*/ 9793 h 16980"/>
                <a:gd name="T16" fmla="*/ 6053 w 6132"/>
                <a:gd name="T17" fmla="*/ 10109 h 16980"/>
                <a:gd name="T18" fmla="*/ 5917 w 6132"/>
                <a:gd name="T19" fmla="*/ 10397 h 16980"/>
                <a:gd name="T20" fmla="*/ 5715 w 6132"/>
                <a:gd name="T21" fmla="*/ 10660 h 16980"/>
                <a:gd name="T22" fmla="*/ 5455 w 6132"/>
                <a:gd name="T23" fmla="*/ 10883 h 16980"/>
                <a:gd name="T24" fmla="*/ 5145 w 6132"/>
                <a:gd name="T25" fmla="*/ 11056 h 16980"/>
                <a:gd name="T26" fmla="*/ 4787 w 6132"/>
                <a:gd name="T27" fmla="*/ 11178 h 16980"/>
                <a:gd name="T28" fmla="*/ 1424 w 6132"/>
                <a:gd name="T29" fmla="*/ 11201 h 16980"/>
                <a:gd name="T30" fmla="*/ 1026 w 6132"/>
                <a:gd name="T31" fmla="*/ 11058 h 16980"/>
                <a:gd name="T32" fmla="*/ 719 w 6132"/>
                <a:gd name="T33" fmla="*/ 10901 h 16980"/>
                <a:gd name="T34" fmla="*/ 456 w 6132"/>
                <a:gd name="T35" fmla="*/ 10714 h 16980"/>
                <a:gd name="T36" fmla="*/ 247 w 6132"/>
                <a:gd name="T37" fmla="*/ 10503 h 16980"/>
                <a:gd name="T38" fmla="*/ 101 w 6132"/>
                <a:gd name="T39" fmla="*/ 10281 h 16980"/>
                <a:gd name="T40" fmla="*/ 19 w 6132"/>
                <a:gd name="T41" fmla="*/ 10047 h 16980"/>
                <a:gd name="T42" fmla="*/ 1 w 6132"/>
                <a:gd name="T43" fmla="*/ 5453 h 16980"/>
                <a:gd name="T44" fmla="*/ 57 w 6132"/>
                <a:gd name="T45" fmla="*/ 4978 h 16980"/>
                <a:gd name="T46" fmla="*/ 208 w 6132"/>
                <a:gd name="T47" fmla="*/ 4560 h 16980"/>
                <a:gd name="T48" fmla="*/ 453 w 6132"/>
                <a:gd name="T49" fmla="*/ 4201 h 16980"/>
                <a:gd name="T50" fmla="*/ 789 w 6132"/>
                <a:gd name="T51" fmla="*/ 3904 h 16980"/>
                <a:gd name="T52" fmla="*/ 1194 w 6132"/>
                <a:gd name="T53" fmla="*/ 3691 h 16980"/>
                <a:gd name="T54" fmla="*/ 1670 w 6132"/>
                <a:gd name="T55" fmla="*/ 3564 h 16980"/>
                <a:gd name="T56" fmla="*/ 2212 w 6132"/>
                <a:gd name="T57" fmla="*/ 3522 h 16980"/>
                <a:gd name="T58" fmla="*/ 2312 w 6132"/>
                <a:gd name="T59" fmla="*/ 3514 h 16980"/>
                <a:gd name="T60" fmla="*/ 2617 w 6132"/>
                <a:gd name="T61" fmla="*/ 3511 h 16980"/>
                <a:gd name="T62" fmla="*/ 2686 w 6132"/>
                <a:gd name="T63" fmla="*/ 3430 h 16980"/>
                <a:gd name="T64" fmla="*/ 2402 w 6132"/>
                <a:gd name="T65" fmla="*/ 3322 h 16980"/>
                <a:gd name="T66" fmla="*/ 2117 w 6132"/>
                <a:gd name="T67" fmla="*/ 3158 h 16980"/>
                <a:gd name="T68" fmla="*/ 1869 w 6132"/>
                <a:gd name="T69" fmla="*/ 2950 h 16980"/>
                <a:gd name="T70" fmla="*/ 1660 w 6132"/>
                <a:gd name="T71" fmla="*/ 2699 h 16980"/>
                <a:gd name="T72" fmla="*/ 1506 w 6132"/>
                <a:gd name="T73" fmla="*/ 2420 h 16980"/>
                <a:gd name="T74" fmla="*/ 1408 w 6132"/>
                <a:gd name="T75" fmla="*/ 2123 h 16980"/>
                <a:gd name="T76" fmla="*/ 1367 w 6132"/>
                <a:gd name="T77" fmla="*/ 1804 h 16980"/>
                <a:gd name="T78" fmla="*/ 1390 w 6132"/>
                <a:gd name="T79" fmla="*/ 1427 h 16980"/>
                <a:gd name="T80" fmla="*/ 1493 w 6132"/>
                <a:gd name="T81" fmla="*/ 1068 h 16980"/>
                <a:gd name="T82" fmla="*/ 1676 w 6132"/>
                <a:gd name="T83" fmla="*/ 742 h 16980"/>
                <a:gd name="T84" fmla="*/ 1940 w 6132"/>
                <a:gd name="T85" fmla="*/ 448 h 16980"/>
                <a:gd name="T86" fmla="*/ 2247 w 6132"/>
                <a:gd name="T87" fmla="*/ 219 h 16980"/>
                <a:gd name="T88" fmla="*/ 2588 w 6132"/>
                <a:gd name="T89" fmla="*/ 71 h 16980"/>
                <a:gd name="T90" fmla="*/ 2962 w 6132"/>
                <a:gd name="T91" fmla="*/ 4 h 16980"/>
                <a:gd name="T92" fmla="*/ 3356 w 6132"/>
                <a:gd name="T93" fmla="*/ 18 h 16980"/>
                <a:gd name="T94" fmla="*/ 3721 w 6132"/>
                <a:gd name="T95" fmla="*/ 111 h 16980"/>
                <a:gd name="T96" fmla="*/ 4053 w 6132"/>
                <a:gd name="T97" fmla="*/ 287 h 16980"/>
                <a:gd name="T98" fmla="*/ 4353 w 6132"/>
                <a:gd name="T99" fmla="*/ 542 h 16980"/>
                <a:gd name="T100" fmla="*/ 4588 w 6132"/>
                <a:gd name="T101" fmla="*/ 847 h 16980"/>
                <a:gd name="T102" fmla="*/ 4745 w 6132"/>
                <a:gd name="T103" fmla="*/ 1184 h 16980"/>
                <a:gd name="T104" fmla="*/ 4820 w 6132"/>
                <a:gd name="T105" fmla="*/ 1555 h 16980"/>
                <a:gd name="T106" fmla="*/ 4818 w 6132"/>
                <a:gd name="T107" fmla="*/ 1917 h 16980"/>
                <a:gd name="T108" fmla="*/ 4752 w 6132"/>
                <a:gd name="T109" fmla="*/ 2240 h 16980"/>
                <a:gd name="T110" fmla="*/ 4624 w 6132"/>
                <a:gd name="T111" fmla="*/ 2541 h 16980"/>
                <a:gd name="T112" fmla="*/ 4431 w 6132"/>
                <a:gd name="T113" fmla="*/ 2824 h 16980"/>
                <a:gd name="T114" fmla="*/ 4192 w 6132"/>
                <a:gd name="T115" fmla="*/ 3066 h 16980"/>
                <a:gd name="T116" fmla="*/ 3919 w 6132"/>
                <a:gd name="T117" fmla="*/ 3252 h 16980"/>
                <a:gd name="T118" fmla="*/ 3611 w 6132"/>
                <a:gd name="T119" fmla="*/ 3381 h 16980"/>
                <a:gd name="T120" fmla="*/ 3466 w 6132"/>
                <a:gd name="T121" fmla="*/ 3480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grpFill/>
            <a:ln w="19050" cap="rnd" cmpd="sng" algn="ctr">
              <a:solidFill>
                <a:srgbClr val="54A021">
                  <a:shade val="50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prstClr val="white"/>
                </a:solidFill>
                <a:latin typeface="Trebuchet MS"/>
              </a:endParaRP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737895" y="2379268"/>
            <a:ext cx="780933" cy="1282225"/>
            <a:chOff x="2594" y="1709"/>
            <a:chExt cx="576" cy="964"/>
          </a:xfrm>
          <a:solidFill>
            <a:srgbClr val="002060"/>
          </a:solidFill>
        </p:grpSpPr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3009" y="1709"/>
              <a:ext cx="161" cy="499"/>
            </a:xfrm>
            <a:custGeom>
              <a:avLst/>
              <a:gdLst>
                <a:gd name="T0" fmla="*/ 4558 w 6132"/>
                <a:gd name="T1" fmla="*/ 3551 h 16980"/>
                <a:gd name="T2" fmla="*/ 4932 w 6132"/>
                <a:gd name="T3" fmla="*/ 3676 h 16980"/>
                <a:gd name="T4" fmla="*/ 5287 w 6132"/>
                <a:gd name="T5" fmla="*/ 3900 h 16980"/>
                <a:gd name="T6" fmla="*/ 5619 w 6132"/>
                <a:gd name="T7" fmla="*/ 4220 h 16980"/>
                <a:gd name="T8" fmla="*/ 5880 w 6132"/>
                <a:gd name="T9" fmla="*/ 4585 h 16980"/>
                <a:gd name="T10" fmla="*/ 6049 w 6132"/>
                <a:gd name="T11" fmla="*/ 4967 h 16980"/>
                <a:gd name="T12" fmla="*/ 6127 w 6132"/>
                <a:gd name="T13" fmla="*/ 5370 h 16980"/>
                <a:gd name="T14" fmla="*/ 6122 w 6132"/>
                <a:gd name="T15" fmla="*/ 9793 h 16980"/>
                <a:gd name="T16" fmla="*/ 6053 w 6132"/>
                <a:gd name="T17" fmla="*/ 10109 h 16980"/>
                <a:gd name="T18" fmla="*/ 5917 w 6132"/>
                <a:gd name="T19" fmla="*/ 10397 h 16980"/>
                <a:gd name="T20" fmla="*/ 5715 w 6132"/>
                <a:gd name="T21" fmla="*/ 10660 h 16980"/>
                <a:gd name="T22" fmla="*/ 5455 w 6132"/>
                <a:gd name="T23" fmla="*/ 10883 h 16980"/>
                <a:gd name="T24" fmla="*/ 5145 w 6132"/>
                <a:gd name="T25" fmla="*/ 11056 h 16980"/>
                <a:gd name="T26" fmla="*/ 4787 w 6132"/>
                <a:gd name="T27" fmla="*/ 11178 h 16980"/>
                <a:gd name="T28" fmla="*/ 1424 w 6132"/>
                <a:gd name="T29" fmla="*/ 11201 h 16980"/>
                <a:gd name="T30" fmla="*/ 1026 w 6132"/>
                <a:gd name="T31" fmla="*/ 11058 h 16980"/>
                <a:gd name="T32" fmla="*/ 719 w 6132"/>
                <a:gd name="T33" fmla="*/ 10901 h 16980"/>
                <a:gd name="T34" fmla="*/ 456 w 6132"/>
                <a:gd name="T35" fmla="*/ 10714 h 16980"/>
                <a:gd name="T36" fmla="*/ 247 w 6132"/>
                <a:gd name="T37" fmla="*/ 10503 h 16980"/>
                <a:gd name="T38" fmla="*/ 101 w 6132"/>
                <a:gd name="T39" fmla="*/ 10281 h 16980"/>
                <a:gd name="T40" fmla="*/ 19 w 6132"/>
                <a:gd name="T41" fmla="*/ 10047 h 16980"/>
                <a:gd name="T42" fmla="*/ 1 w 6132"/>
                <a:gd name="T43" fmla="*/ 5453 h 16980"/>
                <a:gd name="T44" fmla="*/ 57 w 6132"/>
                <a:gd name="T45" fmla="*/ 4978 h 16980"/>
                <a:gd name="T46" fmla="*/ 208 w 6132"/>
                <a:gd name="T47" fmla="*/ 4560 h 16980"/>
                <a:gd name="T48" fmla="*/ 453 w 6132"/>
                <a:gd name="T49" fmla="*/ 4201 h 16980"/>
                <a:gd name="T50" fmla="*/ 789 w 6132"/>
                <a:gd name="T51" fmla="*/ 3904 h 16980"/>
                <a:gd name="T52" fmla="*/ 1194 w 6132"/>
                <a:gd name="T53" fmla="*/ 3691 h 16980"/>
                <a:gd name="T54" fmla="*/ 1670 w 6132"/>
                <a:gd name="T55" fmla="*/ 3564 h 16980"/>
                <a:gd name="T56" fmla="*/ 2212 w 6132"/>
                <a:gd name="T57" fmla="*/ 3522 h 16980"/>
                <a:gd name="T58" fmla="*/ 2312 w 6132"/>
                <a:gd name="T59" fmla="*/ 3514 h 16980"/>
                <a:gd name="T60" fmla="*/ 2617 w 6132"/>
                <a:gd name="T61" fmla="*/ 3511 h 16980"/>
                <a:gd name="T62" fmla="*/ 2686 w 6132"/>
                <a:gd name="T63" fmla="*/ 3430 h 16980"/>
                <a:gd name="T64" fmla="*/ 2402 w 6132"/>
                <a:gd name="T65" fmla="*/ 3322 h 16980"/>
                <a:gd name="T66" fmla="*/ 2117 w 6132"/>
                <a:gd name="T67" fmla="*/ 3158 h 16980"/>
                <a:gd name="T68" fmla="*/ 1869 w 6132"/>
                <a:gd name="T69" fmla="*/ 2950 h 16980"/>
                <a:gd name="T70" fmla="*/ 1660 w 6132"/>
                <a:gd name="T71" fmla="*/ 2699 h 16980"/>
                <a:gd name="T72" fmla="*/ 1506 w 6132"/>
                <a:gd name="T73" fmla="*/ 2420 h 16980"/>
                <a:gd name="T74" fmla="*/ 1408 w 6132"/>
                <a:gd name="T75" fmla="*/ 2123 h 16980"/>
                <a:gd name="T76" fmla="*/ 1367 w 6132"/>
                <a:gd name="T77" fmla="*/ 1804 h 16980"/>
                <a:gd name="T78" fmla="*/ 1390 w 6132"/>
                <a:gd name="T79" fmla="*/ 1427 h 16980"/>
                <a:gd name="T80" fmla="*/ 1493 w 6132"/>
                <a:gd name="T81" fmla="*/ 1068 h 16980"/>
                <a:gd name="T82" fmla="*/ 1676 w 6132"/>
                <a:gd name="T83" fmla="*/ 742 h 16980"/>
                <a:gd name="T84" fmla="*/ 1940 w 6132"/>
                <a:gd name="T85" fmla="*/ 448 h 16980"/>
                <a:gd name="T86" fmla="*/ 2247 w 6132"/>
                <a:gd name="T87" fmla="*/ 219 h 16980"/>
                <a:gd name="T88" fmla="*/ 2588 w 6132"/>
                <a:gd name="T89" fmla="*/ 71 h 16980"/>
                <a:gd name="T90" fmla="*/ 2962 w 6132"/>
                <a:gd name="T91" fmla="*/ 4 h 16980"/>
                <a:gd name="T92" fmla="*/ 3356 w 6132"/>
                <a:gd name="T93" fmla="*/ 18 h 16980"/>
                <a:gd name="T94" fmla="*/ 3721 w 6132"/>
                <a:gd name="T95" fmla="*/ 111 h 16980"/>
                <a:gd name="T96" fmla="*/ 4053 w 6132"/>
                <a:gd name="T97" fmla="*/ 287 h 16980"/>
                <a:gd name="T98" fmla="*/ 4353 w 6132"/>
                <a:gd name="T99" fmla="*/ 542 h 16980"/>
                <a:gd name="T100" fmla="*/ 4588 w 6132"/>
                <a:gd name="T101" fmla="*/ 847 h 16980"/>
                <a:gd name="T102" fmla="*/ 4745 w 6132"/>
                <a:gd name="T103" fmla="*/ 1184 h 16980"/>
                <a:gd name="T104" fmla="*/ 4820 w 6132"/>
                <a:gd name="T105" fmla="*/ 1555 h 16980"/>
                <a:gd name="T106" fmla="*/ 4818 w 6132"/>
                <a:gd name="T107" fmla="*/ 1917 h 16980"/>
                <a:gd name="T108" fmla="*/ 4752 w 6132"/>
                <a:gd name="T109" fmla="*/ 2240 h 16980"/>
                <a:gd name="T110" fmla="*/ 4624 w 6132"/>
                <a:gd name="T111" fmla="*/ 2541 h 16980"/>
                <a:gd name="T112" fmla="*/ 4431 w 6132"/>
                <a:gd name="T113" fmla="*/ 2824 h 16980"/>
                <a:gd name="T114" fmla="*/ 4192 w 6132"/>
                <a:gd name="T115" fmla="*/ 3066 h 16980"/>
                <a:gd name="T116" fmla="*/ 3919 w 6132"/>
                <a:gd name="T117" fmla="*/ 3252 h 16980"/>
                <a:gd name="T118" fmla="*/ 3611 w 6132"/>
                <a:gd name="T119" fmla="*/ 3381 h 16980"/>
                <a:gd name="T120" fmla="*/ 3466 w 6132"/>
                <a:gd name="T121" fmla="*/ 3480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grpFill/>
            <a:ln w="19050" cap="rnd" cmpd="sng" algn="ctr">
              <a:solidFill>
                <a:srgbClr val="54A021">
                  <a:shade val="50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auto">
            <a:xfrm>
              <a:off x="2968" y="2174"/>
              <a:ext cx="161" cy="499"/>
            </a:xfrm>
            <a:custGeom>
              <a:avLst/>
              <a:gdLst>
                <a:gd name="T0" fmla="*/ 4558 w 6132"/>
                <a:gd name="T1" fmla="*/ 3551 h 16980"/>
                <a:gd name="T2" fmla="*/ 4932 w 6132"/>
                <a:gd name="T3" fmla="*/ 3676 h 16980"/>
                <a:gd name="T4" fmla="*/ 5287 w 6132"/>
                <a:gd name="T5" fmla="*/ 3900 h 16980"/>
                <a:gd name="T6" fmla="*/ 5619 w 6132"/>
                <a:gd name="T7" fmla="*/ 4220 h 16980"/>
                <a:gd name="T8" fmla="*/ 5880 w 6132"/>
                <a:gd name="T9" fmla="*/ 4585 h 16980"/>
                <a:gd name="T10" fmla="*/ 6049 w 6132"/>
                <a:gd name="T11" fmla="*/ 4967 h 16980"/>
                <a:gd name="T12" fmla="*/ 6127 w 6132"/>
                <a:gd name="T13" fmla="*/ 5370 h 16980"/>
                <a:gd name="T14" fmla="*/ 6122 w 6132"/>
                <a:gd name="T15" fmla="*/ 9793 h 16980"/>
                <a:gd name="T16" fmla="*/ 6053 w 6132"/>
                <a:gd name="T17" fmla="*/ 10109 h 16980"/>
                <a:gd name="T18" fmla="*/ 5917 w 6132"/>
                <a:gd name="T19" fmla="*/ 10397 h 16980"/>
                <a:gd name="T20" fmla="*/ 5715 w 6132"/>
                <a:gd name="T21" fmla="*/ 10660 h 16980"/>
                <a:gd name="T22" fmla="*/ 5455 w 6132"/>
                <a:gd name="T23" fmla="*/ 10883 h 16980"/>
                <a:gd name="T24" fmla="*/ 5145 w 6132"/>
                <a:gd name="T25" fmla="*/ 11056 h 16980"/>
                <a:gd name="T26" fmla="*/ 4787 w 6132"/>
                <a:gd name="T27" fmla="*/ 11178 h 16980"/>
                <a:gd name="T28" fmla="*/ 1424 w 6132"/>
                <a:gd name="T29" fmla="*/ 11201 h 16980"/>
                <a:gd name="T30" fmla="*/ 1026 w 6132"/>
                <a:gd name="T31" fmla="*/ 11058 h 16980"/>
                <a:gd name="T32" fmla="*/ 719 w 6132"/>
                <a:gd name="T33" fmla="*/ 10901 h 16980"/>
                <a:gd name="T34" fmla="*/ 456 w 6132"/>
                <a:gd name="T35" fmla="*/ 10714 h 16980"/>
                <a:gd name="T36" fmla="*/ 247 w 6132"/>
                <a:gd name="T37" fmla="*/ 10503 h 16980"/>
                <a:gd name="T38" fmla="*/ 101 w 6132"/>
                <a:gd name="T39" fmla="*/ 10281 h 16980"/>
                <a:gd name="T40" fmla="*/ 19 w 6132"/>
                <a:gd name="T41" fmla="*/ 10047 h 16980"/>
                <a:gd name="T42" fmla="*/ 1 w 6132"/>
                <a:gd name="T43" fmla="*/ 5453 h 16980"/>
                <a:gd name="T44" fmla="*/ 57 w 6132"/>
                <a:gd name="T45" fmla="*/ 4978 h 16980"/>
                <a:gd name="T46" fmla="*/ 208 w 6132"/>
                <a:gd name="T47" fmla="*/ 4560 h 16980"/>
                <a:gd name="T48" fmla="*/ 453 w 6132"/>
                <a:gd name="T49" fmla="*/ 4201 h 16980"/>
                <a:gd name="T50" fmla="*/ 789 w 6132"/>
                <a:gd name="T51" fmla="*/ 3904 h 16980"/>
                <a:gd name="T52" fmla="*/ 1194 w 6132"/>
                <a:gd name="T53" fmla="*/ 3691 h 16980"/>
                <a:gd name="T54" fmla="*/ 1670 w 6132"/>
                <a:gd name="T55" fmla="*/ 3564 h 16980"/>
                <a:gd name="T56" fmla="*/ 2212 w 6132"/>
                <a:gd name="T57" fmla="*/ 3522 h 16980"/>
                <a:gd name="T58" fmla="*/ 2312 w 6132"/>
                <a:gd name="T59" fmla="*/ 3514 h 16980"/>
                <a:gd name="T60" fmla="*/ 2617 w 6132"/>
                <a:gd name="T61" fmla="*/ 3511 h 16980"/>
                <a:gd name="T62" fmla="*/ 2686 w 6132"/>
                <a:gd name="T63" fmla="*/ 3430 h 16980"/>
                <a:gd name="T64" fmla="*/ 2402 w 6132"/>
                <a:gd name="T65" fmla="*/ 3322 h 16980"/>
                <a:gd name="T66" fmla="*/ 2117 w 6132"/>
                <a:gd name="T67" fmla="*/ 3158 h 16980"/>
                <a:gd name="T68" fmla="*/ 1869 w 6132"/>
                <a:gd name="T69" fmla="*/ 2950 h 16980"/>
                <a:gd name="T70" fmla="*/ 1660 w 6132"/>
                <a:gd name="T71" fmla="*/ 2699 h 16980"/>
                <a:gd name="T72" fmla="*/ 1506 w 6132"/>
                <a:gd name="T73" fmla="*/ 2420 h 16980"/>
                <a:gd name="T74" fmla="*/ 1408 w 6132"/>
                <a:gd name="T75" fmla="*/ 2123 h 16980"/>
                <a:gd name="T76" fmla="*/ 1367 w 6132"/>
                <a:gd name="T77" fmla="*/ 1804 h 16980"/>
                <a:gd name="T78" fmla="*/ 1390 w 6132"/>
                <a:gd name="T79" fmla="*/ 1427 h 16980"/>
                <a:gd name="T80" fmla="*/ 1493 w 6132"/>
                <a:gd name="T81" fmla="*/ 1068 h 16980"/>
                <a:gd name="T82" fmla="*/ 1676 w 6132"/>
                <a:gd name="T83" fmla="*/ 742 h 16980"/>
                <a:gd name="T84" fmla="*/ 1940 w 6132"/>
                <a:gd name="T85" fmla="*/ 448 h 16980"/>
                <a:gd name="T86" fmla="*/ 2247 w 6132"/>
                <a:gd name="T87" fmla="*/ 219 h 16980"/>
                <a:gd name="T88" fmla="*/ 2588 w 6132"/>
                <a:gd name="T89" fmla="*/ 71 h 16980"/>
                <a:gd name="T90" fmla="*/ 2962 w 6132"/>
                <a:gd name="T91" fmla="*/ 4 h 16980"/>
                <a:gd name="T92" fmla="*/ 3356 w 6132"/>
                <a:gd name="T93" fmla="*/ 18 h 16980"/>
                <a:gd name="T94" fmla="*/ 3721 w 6132"/>
                <a:gd name="T95" fmla="*/ 111 h 16980"/>
                <a:gd name="T96" fmla="*/ 4053 w 6132"/>
                <a:gd name="T97" fmla="*/ 287 h 16980"/>
                <a:gd name="T98" fmla="*/ 4353 w 6132"/>
                <a:gd name="T99" fmla="*/ 542 h 16980"/>
                <a:gd name="T100" fmla="*/ 4588 w 6132"/>
                <a:gd name="T101" fmla="*/ 847 h 16980"/>
                <a:gd name="T102" fmla="*/ 4745 w 6132"/>
                <a:gd name="T103" fmla="*/ 1184 h 16980"/>
                <a:gd name="T104" fmla="*/ 4820 w 6132"/>
                <a:gd name="T105" fmla="*/ 1555 h 16980"/>
                <a:gd name="T106" fmla="*/ 4818 w 6132"/>
                <a:gd name="T107" fmla="*/ 1917 h 16980"/>
                <a:gd name="T108" fmla="*/ 4752 w 6132"/>
                <a:gd name="T109" fmla="*/ 2240 h 16980"/>
                <a:gd name="T110" fmla="*/ 4624 w 6132"/>
                <a:gd name="T111" fmla="*/ 2541 h 16980"/>
                <a:gd name="T112" fmla="*/ 4431 w 6132"/>
                <a:gd name="T113" fmla="*/ 2824 h 16980"/>
                <a:gd name="T114" fmla="*/ 4192 w 6132"/>
                <a:gd name="T115" fmla="*/ 3066 h 16980"/>
                <a:gd name="T116" fmla="*/ 3919 w 6132"/>
                <a:gd name="T117" fmla="*/ 3252 h 16980"/>
                <a:gd name="T118" fmla="*/ 3611 w 6132"/>
                <a:gd name="T119" fmla="*/ 3381 h 16980"/>
                <a:gd name="T120" fmla="*/ 3466 w 6132"/>
                <a:gd name="T121" fmla="*/ 3480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grpFill/>
            <a:ln w="19050" cap="rnd" cmpd="sng" algn="ctr">
              <a:solidFill>
                <a:srgbClr val="54A021">
                  <a:shade val="50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2832" y="1731"/>
              <a:ext cx="161" cy="499"/>
            </a:xfrm>
            <a:custGeom>
              <a:avLst/>
              <a:gdLst>
                <a:gd name="T0" fmla="*/ 4558 w 6132"/>
                <a:gd name="T1" fmla="*/ 3551 h 16980"/>
                <a:gd name="T2" fmla="*/ 4932 w 6132"/>
                <a:gd name="T3" fmla="*/ 3676 h 16980"/>
                <a:gd name="T4" fmla="*/ 5287 w 6132"/>
                <a:gd name="T5" fmla="*/ 3900 h 16980"/>
                <a:gd name="T6" fmla="*/ 5619 w 6132"/>
                <a:gd name="T7" fmla="*/ 4220 h 16980"/>
                <a:gd name="T8" fmla="*/ 5880 w 6132"/>
                <a:gd name="T9" fmla="*/ 4585 h 16980"/>
                <a:gd name="T10" fmla="*/ 6049 w 6132"/>
                <a:gd name="T11" fmla="*/ 4967 h 16980"/>
                <a:gd name="T12" fmla="*/ 6127 w 6132"/>
                <a:gd name="T13" fmla="*/ 5370 h 16980"/>
                <a:gd name="T14" fmla="*/ 6122 w 6132"/>
                <a:gd name="T15" fmla="*/ 9793 h 16980"/>
                <a:gd name="T16" fmla="*/ 6053 w 6132"/>
                <a:gd name="T17" fmla="*/ 10109 h 16980"/>
                <a:gd name="T18" fmla="*/ 5917 w 6132"/>
                <a:gd name="T19" fmla="*/ 10397 h 16980"/>
                <a:gd name="T20" fmla="*/ 5715 w 6132"/>
                <a:gd name="T21" fmla="*/ 10660 h 16980"/>
                <a:gd name="T22" fmla="*/ 5455 w 6132"/>
                <a:gd name="T23" fmla="*/ 10883 h 16980"/>
                <a:gd name="T24" fmla="*/ 5145 w 6132"/>
                <a:gd name="T25" fmla="*/ 11056 h 16980"/>
                <a:gd name="T26" fmla="*/ 4787 w 6132"/>
                <a:gd name="T27" fmla="*/ 11178 h 16980"/>
                <a:gd name="T28" fmla="*/ 1424 w 6132"/>
                <a:gd name="T29" fmla="*/ 11201 h 16980"/>
                <a:gd name="T30" fmla="*/ 1026 w 6132"/>
                <a:gd name="T31" fmla="*/ 11058 h 16980"/>
                <a:gd name="T32" fmla="*/ 719 w 6132"/>
                <a:gd name="T33" fmla="*/ 10901 h 16980"/>
                <a:gd name="T34" fmla="*/ 456 w 6132"/>
                <a:gd name="T35" fmla="*/ 10714 h 16980"/>
                <a:gd name="T36" fmla="*/ 247 w 6132"/>
                <a:gd name="T37" fmla="*/ 10503 h 16980"/>
                <a:gd name="T38" fmla="*/ 101 w 6132"/>
                <a:gd name="T39" fmla="*/ 10281 h 16980"/>
                <a:gd name="T40" fmla="*/ 19 w 6132"/>
                <a:gd name="T41" fmla="*/ 10047 h 16980"/>
                <a:gd name="T42" fmla="*/ 1 w 6132"/>
                <a:gd name="T43" fmla="*/ 5453 h 16980"/>
                <a:gd name="T44" fmla="*/ 57 w 6132"/>
                <a:gd name="T45" fmla="*/ 4978 h 16980"/>
                <a:gd name="T46" fmla="*/ 208 w 6132"/>
                <a:gd name="T47" fmla="*/ 4560 h 16980"/>
                <a:gd name="T48" fmla="*/ 453 w 6132"/>
                <a:gd name="T49" fmla="*/ 4201 h 16980"/>
                <a:gd name="T50" fmla="*/ 789 w 6132"/>
                <a:gd name="T51" fmla="*/ 3904 h 16980"/>
                <a:gd name="T52" fmla="*/ 1194 w 6132"/>
                <a:gd name="T53" fmla="*/ 3691 h 16980"/>
                <a:gd name="T54" fmla="*/ 1670 w 6132"/>
                <a:gd name="T55" fmla="*/ 3564 h 16980"/>
                <a:gd name="T56" fmla="*/ 2212 w 6132"/>
                <a:gd name="T57" fmla="*/ 3522 h 16980"/>
                <a:gd name="T58" fmla="*/ 2312 w 6132"/>
                <a:gd name="T59" fmla="*/ 3514 h 16980"/>
                <a:gd name="T60" fmla="*/ 2617 w 6132"/>
                <a:gd name="T61" fmla="*/ 3511 h 16980"/>
                <a:gd name="T62" fmla="*/ 2686 w 6132"/>
                <a:gd name="T63" fmla="*/ 3430 h 16980"/>
                <a:gd name="T64" fmla="*/ 2402 w 6132"/>
                <a:gd name="T65" fmla="*/ 3322 h 16980"/>
                <a:gd name="T66" fmla="*/ 2117 w 6132"/>
                <a:gd name="T67" fmla="*/ 3158 h 16980"/>
                <a:gd name="T68" fmla="*/ 1869 w 6132"/>
                <a:gd name="T69" fmla="*/ 2950 h 16980"/>
                <a:gd name="T70" fmla="*/ 1660 w 6132"/>
                <a:gd name="T71" fmla="*/ 2699 h 16980"/>
                <a:gd name="T72" fmla="*/ 1506 w 6132"/>
                <a:gd name="T73" fmla="*/ 2420 h 16980"/>
                <a:gd name="T74" fmla="*/ 1408 w 6132"/>
                <a:gd name="T75" fmla="*/ 2123 h 16980"/>
                <a:gd name="T76" fmla="*/ 1367 w 6132"/>
                <a:gd name="T77" fmla="*/ 1804 h 16980"/>
                <a:gd name="T78" fmla="*/ 1390 w 6132"/>
                <a:gd name="T79" fmla="*/ 1427 h 16980"/>
                <a:gd name="T80" fmla="*/ 1493 w 6132"/>
                <a:gd name="T81" fmla="*/ 1068 h 16980"/>
                <a:gd name="T82" fmla="*/ 1676 w 6132"/>
                <a:gd name="T83" fmla="*/ 742 h 16980"/>
                <a:gd name="T84" fmla="*/ 1940 w 6132"/>
                <a:gd name="T85" fmla="*/ 448 h 16980"/>
                <a:gd name="T86" fmla="*/ 2247 w 6132"/>
                <a:gd name="T87" fmla="*/ 219 h 16980"/>
                <a:gd name="T88" fmla="*/ 2588 w 6132"/>
                <a:gd name="T89" fmla="*/ 71 h 16980"/>
                <a:gd name="T90" fmla="*/ 2962 w 6132"/>
                <a:gd name="T91" fmla="*/ 4 h 16980"/>
                <a:gd name="T92" fmla="*/ 3356 w 6132"/>
                <a:gd name="T93" fmla="*/ 18 h 16980"/>
                <a:gd name="T94" fmla="*/ 3721 w 6132"/>
                <a:gd name="T95" fmla="*/ 111 h 16980"/>
                <a:gd name="T96" fmla="*/ 4053 w 6132"/>
                <a:gd name="T97" fmla="*/ 287 h 16980"/>
                <a:gd name="T98" fmla="*/ 4353 w 6132"/>
                <a:gd name="T99" fmla="*/ 542 h 16980"/>
                <a:gd name="T100" fmla="*/ 4588 w 6132"/>
                <a:gd name="T101" fmla="*/ 847 h 16980"/>
                <a:gd name="T102" fmla="*/ 4745 w 6132"/>
                <a:gd name="T103" fmla="*/ 1184 h 16980"/>
                <a:gd name="T104" fmla="*/ 4820 w 6132"/>
                <a:gd name="T105" fmla="*/ 1555 h 16980"/>
                <a:gd name="T106" fmla="*/ 4818 w 6132"/>
                <a:gd name="T107" fmla="*/ 1917 h 16980"/>
                <a:gd name="T108" fmla="*/ 4752 w 6132"/>
                <a:gd name="T109" fmla="*/ 2240 h 16980"/>
                <a:gd name="T110" fmla="*/ 4624 w 6132"/>
                <a:gd name="T111" fmla="*/ 2541 h 16980"/>
                <a:gd name="T112" fmla="*/ 4431 w 6132"/>
                <a:gd name="T113" fmla="*/ 2824 h 16980"/>
                <a:gd name="T114" fmla="*/ 4192 w 6132"/>
                <a:gd name="T115" fmla="*/ 3066 h 16980"/>
                <a:gd name="T116" fmla="*/ 3919 w 6132"/>
                <a:gd name="T117" fmla="*/ 3252 h 16980"/>
                <a:gd name="T118" fmla="*/ 3611 w 6132"/>
                <a:gd name="T119" fmla="*/ 3381 h 16980"/>
                <a:gd name="T120" fmla="*/ 3466 w 6132"/>
                <a:gd name="T121" fmla="*/ 3480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grpFill/>
            <a:ln w="19050" cap="rnd" cmpd="sng" algn="ctr">
              <a:solidFill>
                <a:srgbClr val="54A021">
                  <a:shade val="50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15" name="Freeform 17"/>
            <p:cNvSpPr>
              <a:spLocks/>
            </p:cNvSpPr>
            <p:nvPr/>
          </p:nvSpPr>
          <p:spPr bwMode="auto">
            <a:xfrm>
              <a:off x="2784" y="2168"/>
              <a:ext cx="161" cy="499"/>
            </a:xfrm>
            <a:custGeom>
              <a:avLst/>
              <a:gdLst>
                <a:gd name="T0" fmla="*/ 4558 w 6132"/>
                <a:gd name="T1" fmla="*/ 3551 h 16980"/>
                <a:gd name="T2" fmla="*/ 4932 w 6132"/>
                <a:gd name="T3" fmla="*/ 3676 h 16980"/>
                <a:gd name="T4" fmla="*/ 5287 w 6132"/>
                <a:gd name="T5" fmla="*/ 3900 h 16980"/>
                <a:gd name="T6" fmla="*/ 5619 w 6132"/>
                <a:gd name="T7" fmla="*/ 4220 h 16980"/>
                <a:gd name="T8" fmla="*/ 5880 w 6132"/>
                <a:gd name="T9" fmla="*/ 4585 h 16980"/>
                <a:gd name="T10" fmla="*/ 6049 w 6132"/>
                <a:gd name="T11" fmla="*/ 4967 h 16980"/>
                <a:gd name="T12" fmla="*/ 6127 w 6132"/>
                <a:gd name="T13" fmla="*/ 5370 h 16980"/>
                <a:gd name="T14" fmla="*/ 6122 w 6132"/>
                <a:gd name="T15" fmla="*/ 9793 h 16980"/>
                <a:gd name="T16" fmla="*/ 6053 w 6132"/>
                <a:gd name="T17" fmla="*/ 10109 h 16980"/>
                <a:gd name="T18" fmla="*/ 5917 w 6132"/>
                <a:gd name="T19" fmla="*/ 10397 h 16980"/>
                <a:gd name="T20" fmla="*/ 5715 w 6132"/>
                <a:gd name="T21" fmla="*/ 10660 h 16980"/>
                <a:gd name="T22" fmla="*/ 5455 w 6132"/>
                <a:gd name="T23" fmla="*/ 10883 h 16980"/>
                <a:gd name="T24" fmla="*/ 5145 w 6132"/>
                <a:gd name="T25" fmla="*/ 11056 h 16980"/>
                <a:gd name="T26" fmla="*/ 4787 w 6132"/>
                <a:gd name="T27" fmla="*/ 11178 h 16980"/>
                <a:gd name="T28" fmla="*/ 1424 w 6132"/>
                <a:gd name="T29" fmla="*/ 11201 h 16980"/>
                <a:gd name="T30" fmla="*/ 1026 w 6132"/>
                <a:gd name="T31" fmla="*/ 11058 h 16980"/>
                <a:gd name="T32" fmla="*/ 719 w 6132"/>
                <a:gd name="T33" fmla="*/ 10901 h 16980"/>
                <a:gd name="T34" fmla="*/ 456 w 6132"/>
                <a:gd name="T35" fmla="*/ 10714 h 16980"/>
                <a:gd name="T36" fmla="*/ 247 w 6132"/>
                <a:gd name="T37" fmla="*/ 10503 h 16980"/>
                <a:gd name="T38" fmla="*/ 101 w 6132"/>
                <a:gd name="T39" fmla="*/ 10281 h 16980"/>
                <a:gd name="T40" fmla="*/ 19 w 6132"/>
                <a:gd name="T41" fmla="*/ 10047 h 16980"/>
                <a:gd name="T42" fmla="*/ 1 w 6132"/>
                <a:gd name="T43" fmla="*/ 5453 h 16980"/>
                <a:gd name="T44" fmla="*/ 57 w 6132"/>
                <a:gd name="T45" fmla="*/ 4978 h 16980"/>
                <a:gd name="T46" fmla="*/ 208 w 6132"/>
                <a:gd name="T47" fmla="*/ 4560 h 16980"/>
                <a:gd name="T48" fmla="*/ 453 w 6132"/>
                <a:gd name="T49" fmla="*/ 4201 h 16980"/>
                <a:gd name="T50" fmla="*/ 789 w 6132"/>
                <a:gd name="T51" fmla="*/ 3904 h 16980"/>
                <a:gd name="T52" fmla="*/ 1194 w 6132"/>
                <a:gd name="T53" fmla="*/ 3691 h 16980"/>
                <a:gd name="T54" fmla="*/ 1670 w 6132"/>
                <a:gd name="T55" fmla="*/ 3564 h 16980"/>
                <a:gd name="T56" fmla="*/ 2212 w 6132"/>
                <a:gd name="T57" fmla="*/ 3522 h 16980"/>
                <a:gd name="T58" fmla="*/ 2312 w 6132"/>
                <a:gd name="T59" fmla="*/ 3514 h 16980"/>
                <a:gd name="T60" fmla="*/ 2617 w 6132"/>
                <a:gd name="T61" fmla="*/ 3511 h 16980"/>
                <a:gd name="T62" fmla="*/ 2686 w 6132"/>
                <a:gd name="T63" fmla="*/ 3430 h 16980"/>
                <a:gd name="T64" fmla="*/ 2402 w 6132"/>
                <a:gd name="T65" fmla="*/ 3322 h 16980"/>
                <a:gd name="T66" fmla="*/ 2117 w 6132"/>
                <a:gd name="T67" fmla="*/ 3158 h 16980"/>
                <a:gd name="T68" fmla="*/ 1869 w 6132"/>
                <a:gd name="T69" fmla="*/ 2950 h 16980"/>
                <a:gd name="T70" fmla="*/ 1660 w 6132"/>
                <a:gd name="T71" fmla="*/ 2699 h 16980"/>
                <a:gd name="T72" fmla="*/ 1506 w 6132"/>
                <a:gd name="T73" fmla="*/ 2420 h 16980"/>
                <a:gd name="T74" fmla="*/ 1408 w 6132"/>
                <a:gd name="T75" fmla="*/ 2123 h 16980"/>
                <a:gd name="T76" fmla="*/ 1367 w 6132"/>
                <a:gd name="T77" fmla="*/ 1804 h 16980"/>
                <a:gd name="T78" fmla="*/ 1390 w 6132"/>
                <a:gd name="T79" fmla="*/ 1427 h 16980"/>
                <a:gd name="T80" fmla="*/ 1493 w 6132"/>
                <a:gd name="T81" fmla="*/ 1068 h 16980"/>
                <a:gd name="T82" fmla="*/ 1676 w 6132"/>
                <a:gd name="T83" fmla="*/ 742 h 16980"/>
                <a:gd name="T84" fmla="*/ 1940 w 6132"/>
                <a:gd name="T85" fmla="*/ 448 h 16980"/>
                <a:gd name="T86" fmla="*/ 2247 w 6132"/>
                <a:gd name="T87" fmla="*/ 219 h 16980"/>
                <a:gd name="T88" fmla="*/ 2588 w 6132"/>
                <a:gd name="T89" fmla="*/ 71 h 16980"/>
                <a:gd name="T90" fmla="*/ 2962 w 6132"/>
                <a:gd name="T91" fmla="*/ 4 h 16980"/>
                <a:gd name="T92" fmla="*/ 3356 w 6132"/>
                <a:gd name="T93" fmla="*/ 18 h 16980"/>
                <a:gd name="T94" fmla="*/ 3721 w 6132"/>
                <a:gd name="T95" fmla="*/ 111 h 16980"/>
                <a:gd name="T96" fmla="*/ 4053 w 6132"/>
                <a:gd name="T97" fmla="*/ 287 h 16980"/>
                <a:gd name="T98" fmla="*/ 4353 w 6132"/>
                <a:gd name="T99" fmla="*/ 542 h 16980"/>
                <a:gd name="T100" fmla="*/ 4588 w 6132"/>
                <a:gd name="T101" fmla="*/ 847 h 16980"/>
                <a:gd name="T102" fmla="*/ 4745 w 6132"/>
                <a:gd name="T103" fmla="*/ 1184 h 16980"/>
                <a:gd name="T104" fmla="*/ 4820 w 6132"/>
                <a:gd name="T105" fmla="*/ 1555 h 16980"/>
                <a:gd name="T106" fmla="*/ 4818 w 6132"/>
                <a:gd name="T107" fmla="*/ 1917 h 16980"/>
                <a:gd name="T108" fmla="*/ 4752 w 6132"/>
                <a:gd name="T109" fmla="*/ 2240 h 16980"/>
                <a:gd name="T110" fmla="*/ 4624 w 6132"/>
                <a:gd name="T111" fmla="*/ 2541 h 16980"/>
                <a:gd name="T112" fmla="*/ 4431 w 6132"/>
                <a:gd name="T113" fmla="*/ 2824 h 16980"/>
                <a:gd name="T114" fmla="*/ 4192 w 6132"/>
                <a:gd name="T115" fmla="*/ 3066 h 16980"/>
                <a:gd name="T116" fmla="*/ 3919 w 6132"/>
                <a:gd name="T117" fmla="*/ 3252 h 16980"/>
                <a:gd name="T118" fmla="*/ 3611 w 6132"/>
                <a:gd name="T119" fmla="*/ 3381 h 16980"/>
                <a:gd name="T120" fmla="*/ 3466 w 6132"/>
                <a:gd name="T121" fmla="*/ 3480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grpFill/>
            <a:ln w="19050" cap="rnd" cmpd="sng" algn="ctr">
              <a:solidFill>
                <a:srgbClr val="54A021">
                  <a:shade val="50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2642" y="1731"/>
              <a:ext cx="161" cy="499"/>
            </a:xfrm>
            <a:custGeom>
              <a:avLst/>
              <a:gdLst>
                <a:gd name="T0" fmla="*/ 4558 w 6132"/>
                <a:gd name="T1" fmla="*/ 3551 h 16980"/>
                <a:gd name="T2" fmla="*/ 4932 w 6132"/>
                <a:gd name="T3" fmla="*/ 3676 h 16980"/>
                <a:gd name="T4" fmla="*/ 5287 w 6132"/>
                <a:gd name="T5" fmla="*/ 3900 h 16980"/>
                <a:gd name="T6" fmla="*/ 5619 w 6132"/>
                <a:gd name="T7" fmla="*/ 4220 h 16980"/>
                <a:gd name="T8" fmla="*/ 5880 w 6132"/>
                <a:gd name="T9" fmla="*/ 4585 h 16980"/>
                <a:gd name="T10" fmla="*/ 6049 w 6132"/>
                <a:gd name="T11" fmla="*/ 4967 h 16980"/>
                <a:gd name="T12" fmla="*/ 6127 w 6132"/>
                <a:gd name="T13" fmla="*/ 5370 h 16980"/>
                <a:gd name="T14" fmla="*/ 6122 w 6132"/>
                <a:gd name="T15" fmla="*/ 9793 h 16980"/>
                <a:gd name="T16" fmla="*/ 6053 w 6132"/>
                <a:gd name="T17" fmla="*/ 10109 h 16980"/>
                <a:gd name="T18" fmla="*/ 5917 w 6132"/>
                <a:gd name="T19" fmla="*/ 10397 h 16980"/>
                <a:gd name="T20" fmla="*/ 5715 w 6132"/>
                <a:gd name="T21" fmla="*/ 10660 h 16980"/>
                <a:gd name="T22" fmla="*/ 5455 w 6132"/>
                <a:gd name="T23" fmla="*/ 10883 h 16980"/>
                <a:gd name="T24" fmla="*/ 5145 w 6132"/>
                <a:gd name="T25" fmla="*/ 11056 h 16980"/>
                <a:gd name="T26" fmla="*/ 4787 w 6132"/>
                <a:gd name="T27" fmla="*/ 11178 h 16980"/>
                <a:gd name="T28" fmla="*/ 1424 w 6132"/>
                <a:gd name="T29" fmla="*/ 11201 h 16980"/>
                <a:gd name="T30" fmla="*/ 1026 w 6132"/>
                <a:gd name="T31" fmla="*/ 11058 h 16980"/>
                <a:gd name="T32" fmla="*/ 719 w 6132"/>
                <a:gd name="T33" fmla="*/ 10901 h 16980"/>
                <a:gd name="T34" fmla="*/ 456 w 6132"/>
                <a:gd name="T35" fmla="*/ 10714 h 16980"/>
                <a:gd name="T36" fmla="*/ 247 w 6132"/>
                <a:gd name="T37" fmla="*/ 10503 h 16980"/>
                <a:gd name="T38" fmla="*/ 101 w 6132"/>
                <a:gd name="T39" fmla="*/ 10281 h 16980"/>
                <a:gd name="T40" fmla="*/ 19 w 6132"/>
                <a:gd name="T41" fmla="*/ 10047 h 16980"/>
                <a:gd name="T42" fmla="*/ 1 w 6132"/>
                <a:gd name="T43" fmla="*/ 5453 h 16980"/>
                <a:gd name="T44" fmla="*/ 57 w 6132"/>
                <a:gd name="T45" fmla="*/ 4978 h 16980"/>
                <a:gd name="T46" fmla="*/ 208 w 6132"/>
                <a:gd name="T47" fmla="*/ 4560 h 16980"/>
                <a:gd name="T48" fmla="*/ 453 w 6132"/>
                <a:gd name="T49" fmla="*/ 4201 h 16980"/>
                <a:gd name="T50" fmla="*/ 789 w 6132"/>
                <a:gd name="T51" fmla="*/ 3904 h 16980"/>
                <a:gd name="T52" fmla="*/ 1194 w 6132"/>
                <a:gd name="T53" fmla="*/ 3691 h 16980"/>
                <a:gd name="T54" fmla="*/ 1670 w 6132"/>
                <a:gd name="T55" fmla="*/ 3564 h 16980"/>
                <a:gd name="T56" fmla="*/ 2212 w 6132"/>
                <a:gd name="T57" fmla="*/ 3522 h 16980"/>
                <a:gd name="T58" fmla="*/ 2312 w 6132"/>
                <a:gd name="T59" fmla="*/ 3514 h 16980"/>
                <a:gd name="T60" fmla="*/ 2617 w 6132"/>
                <a:gd name="T61" fmla="*/ 3511 h 16980"/>
                <a:gd name="T62" fmla="*/ 2686 w 6132"/>
                <a:gd name="T63" fmla="*/ 3430 h 16980"/>
                <a:gd name="T64" fmla="*/ 2402 w 6132"/>
                <a:gd name="T65" fmla="*/ 3322 h 16980"/>
                <a:gd name="T66" fmla="*/ 2117 w 6132"/>
                <a:gd name="T67" fmla="*/ 3158 h 16980"/>
                <a:gd name="T68" fmla="*/ 1869 w 6132"/>
                <a:gd name="T69" fmla="*/ 2950 h 16980"/>
                <a:gd name="T70" fmla="*/ 1660 w 6132"/>
                <a:gd name="T71" fmla="*/ 2699 h 16980"/>
                <a:gd name="T72" fmla="*/ 1506 w 6132"/>
                <a:gd name="T73" fmla="*/ 2420 h 16980"/>
                <a:gd name="T74" fmla="*/ 1408 w 6132"/>
                <a:gd name="T75" fmla="*/ 2123 h 16980"/>
                <a:gd name="T76" fmla="*/ 1367 w 6132"/>
                <a:gd name="T77" fmla="*/ 1804 h 16980"/>
                <a:gd name="T78" fmla="*/ 1390 w 6132"/>
                <a:gd name="T79" fmla="*/ 1427 h 16980"/>
                <a:gd name="T80" fmla="*/ 1493 w 6132"/>
                <a:gd name="T81" fmla="*/ 1068 h 16980"/>
                <a:gd name="T82" fmla="*/ 1676 w 6132"/>
                <a:gd name="T83" fmla="*/ 742 h 16980"/>
                <a:gd name="T84" fmla="*/ 1940 w 6132"/>
                <a:gd name="T85" fmla="*/ 448 h 16980"/>
                <a:gd name="T86" fmla="*/ 2247 w 6132"/>
                <a:gd name="T87" fmla="*/ 219 h 16980"/>
                <a:gd name="T88" fmla="*/ 2588 w 6132"/>
                <a:gd name="T89" fmla="*/ 71 h 16980"/>
                <a:gd name="T90" fmla="*/ 2962 w 6132"/>
                <a:gd name="T91" fmla="*/ 4 h 16980"/>
                <a:gd name="T92" fmla="*/ 3356 w 6132"/>
                <a:gd name="T93" fmla="*/ 18 h 16980"/>
                <a:gd name="T94" fmla="*/ 3721 w 6132"/>
                <a:gd name="T95" fmla="*/ 111 h 16980"/>
                <a:gd name="T96" fmla="*/ 4053 w 6132"/>
                <a:gd name="T97" fmla="*/ 287 h 16980"/>
                <a:gd name="T98" fmla="*/ 4353 w 6132"/>
                <a:gd name="T99" fmla="*/ 542 h 16980"/>
                <a:gd name="T100" fmla="*/ 4588 w 6132"/>
                <a:gd name="T101" fmla="*/ 847 h 16980"/>
                <a:gd name="T102" fmla="*/ 4745 w 6132"/>
                <a:gd name="T103" fmla="*/ 1184 h 16980"/>
                <a:gd name="T104" fmla="*/ 4820 w 6132"/>
                <a:gd name="T105" fmla="*/ 1555 h 16980"/>
                <a:gd name="T106" fmla="*/ 4818 w 6132"/>
                <a:gd name="T107" fmla="*/ 1917 h 16980"/>
                <a:gd name="T108" fmla="*/ 4752 w 6132"/>
                <a:gd name="T109" fmla="*/ 2240 h 16980"/>
                <a:gd name="T110" fmla="*/ 4624 w 6132"/>
                <a:gd name="T111" fmla="*/ 2541 h 16980"/>
                <a:gd name="T112" fmla="*/ 4431 w 6132"/>
                <a:gd name="T113" fmla="*/ 2824 h 16980"/>
                <a:gd name="T114" fmla="*/ 4192 w 6132"/>
                <a:gd name="T115" fmla="*/ 3066 h 16980"/>
                <a:gd name="T116" fmla="*/ 3919 w 6132"/>
                <a:gd name="T117" fmla="*/ 3252 h 16980"/>
                <a:gd name="T118" fmla="*/ 3611 w 6132"/>
                <a:gd name="T119" fmla="*/ 3381 h 16980"/>
                <a:gd name="T120" fmla="*/ 3466 w 6132"/>
                <a:gd name="T121" fmla="*/ 3480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grpFill/>
            <a:ln w="19050" cap="rnd" cmpd="sng" algn="ctr">
              <a:solidFill>
                <a:srgbClr val="54A021">
                  <a:shade val="50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2594" y="2169"/>
              <a:ext cx="161" cy="499"/>
            </a:xfrm>
            <a:custGeom>
              <a:avLst/>
              <a:gdLst>
                <a:gd name="T0" fmla="*/ 4558 w 6132"/>
                <a:gd name="T1" fmla="*/ 3551 h 16980"/>
                <a:gd name="T2" fmla="*/ 4932 w 6132"/>
                <a:gd name="T3" fmla="*/ 3676 h 16980"/>
                <a:gd name="T4" fmla="*/ 5287 w 6132"/>
                <a:gd name="T5" fmla="*/ 3900 h 16980"/>
                <a:gd name="T6" fmla="*/ 5619 w 6132"/>
                <a:gd name="T7" fmla="*/ 4220 h 16980"/>
                <a:gd name="T8" fmla="*/ 5880 w 6132"/>
                <a:gd name="T9" fmla="*/ 4585 h 16980"/>
                <a:gd name="T10" fmla="*/ 6049 w 6132"/>
                <a:gd name="T11" fmla="*/ 4967 h 16980"/>
                <a:gd name="T12" fmla="*/ 6127 w 6132"/>
                <a:gd name="T13" fmla="*/ 5370 h 16980"/>
                <a:gd name="T14" fmla="*/ 6122 w 6132"/>
                <a:gd name="T15" fmla="*/ 9793 h 16980"/>
                <a:gd name="T16" fmla="*/ 6053 w 6132"/>
                <a:gd name="T17" fmla="*/ 10109 h 16980"/>
                <a:gd name="T18" fmla="*/ 5917 w 6132"/>
                <a:gd name="T19" fmla="*/ 10397 h 16980"/>
                <a:gd name="T20" fmla="*/ 5715 w 6132"/>
                <a:gd name="T21" fmla="*/ 10660 h 16980"/>
                <a:gd name="T22" fmla="*/ 5455 w 6132"/>
                <a:gd name="T23" fmla="*/ 10883 h 16980"/>
                <a:gd name="T24" fmla="*/ 5145 w 6132"/>
                <a:gd name="T25" fmla="*/ 11056 h 16980"/>
                <a:gd name="T26" fmla="*/ 4787 w 6132"/>
                <a:gd name="T27" fmla="*/ 11178 h 16980"/>
                <a:gd name="T28" fmla="*/ 1424 w 6132"/>
                <a:gd name="T29" fmla="*/ 11201 h 16980"/>
                <a:gd name="T30" fmla="*/ 1026 w 6132"/>
                <a:gd name="T31" fmla="*/ 11058 h 16980"/>
                <a:gd name="T32" fmla="*/ 719 w 6132"/>
                <a:gd name="T33" fmla="*/ 10901 h 16980"/>
                <a:gd name="T34" fmla="*/ 456 w 6132"/>
                <a:gd name="T35" fmla="*/ 10714 h 16980"/>
                <a:gd name="T36" fmla="*/ 247 w 6132"/>
                <a:gd name="T37" fmla="*/ 10503 h 16980"/>
                <a:gd name="T38" fmla="*/ 101 w 6132"/>
                <a:gd name="T39" fmla="*/ 10281 h 16980"/>
                <a:gd name="T40" fmla="*/ 19 w 6132"/>
                <a:gd name="T41" fmla="*/ 10047 h 16980"/>
                <a:gd name="T42" fmla="*/ 1 w 6132"/>
                <a:gd name="T43" fmla="*/ 5453 h 16980"/>
                <a:gd name="T44" fmla="*/ 57 w 6132"/>
                <a:gd name="T45" fmla="*/ 4978 h 16980"/>
                <a:gd name="T46" fmla="*/ 208 w 6132"/>
                <a:gd name="T47" fmla="*/ 4560 h 16980"/>
                <a:gd name="T48" fmla="*/ 453 w 6132"/>
                <a:gd name="T49" fmla="*/ 4201 h 16980"/>
                <a:gd name="T50" fmla="*/ 789 w 6132"/>
                <a:gd name="T51" fmla="*/ 3904 h 16980"/>
                <a:gd name="T52" fmla="*/ 1194 w 6132"/>
                <a:gd name="T53" fmla="*/ 3691 h 16980"/>
                <a:gd name="T54" fmla="*/ 1670 w 6132"/>
                <a:gd name="T55" fmla="*/ 3564 h 16980"/>
                <a:gd name="T56" fmla="*/ 2212 w 6132"/>
                <a:gd name="T57" fmla="*/ 3522 h 16980"/>
                <a:gd name="T58" fmla="*/ 2312 w 6132"/>
                <a:gd name="T59" fmla="*/ 3514 h 16980"/>
                <a:gd name="T60" fmla="*/ 2617 w 6132"/>
                <a:gd name="T61" fmla="*/ 3511 h 16980"/>
                <a:gd name="T62" fmla="*/ 2686 w 6132"/>
                <a:gd name="T63" fmla="*/ 3430 h 16980"/>
                <a:gd name="T64" fmla="*/ 2402 w 6132"/>
                <a:gd name="T65" fmla="*/ 3322 h 16980"/>
                <a:gd name="T66" fmla="*/ 2117 w 6132"/>
                <a:gd name="T67" fmla="*/ 3158 h 16980"/>
                <a:gd name="T68" fmla="*/ 1869 w 6132"/>
                <a:gd name="T69" fmla="*/ 2950 h 16980"/>
                <a:gd name="T70" fmla="*/ 1660 w 6132"/>
                <a:gd name="T71" fmla="*/ 2699 h 16980"/>
                <a:gd name="T72" fmla="*/ 1506 w 6132"/>
                <a:gd name="T73" fmla="*/ 2420 h 16980"/>
                <a:gd name="T74" fmla="*/ 1408 w 6132"/>
                <a:gd name="T75" fmla="*/ 2123 h 16980"/>
                <a:gd name="T76" fmla="*/ 1367 w 6132"/>
                <a:gd name="T77" fmla="*/ 1804 h 16980"/>
                <a:gd name="T78" fmla="*/ 1390 w 6132"/>
                <a:gd name="T79" fmla="*/ 1427 h 16980"/>
                <a:gd name="T80" fmla="*/ 1493 w 6132"/>
                <a:gd name="T81" fmla="*/ 1068 h 16980"/>
                <a:gd name="T82" fmla="*/ 1676 w 6132"/>
                <a:gd name="T83" fmla="*/ 742 h 16980"/>
                <a:gd name="T84" fmla="*/ 1940 w 6132"/>
                <a:gd name="T85" fmla="*/ 448 h 16980"/>
                <a:gd name="T86" fmla="*/ 2247 w 6132"/>
                <a:gd name="T87" fmla="*/ 219 h 16980"/>
                <a:gd name="T88" fmla="*/ 2588 w 6132"/>
                <a:gd name="T89" fmla="*/ 71 h 16980"/>
                <a:gd name="T90" fmla="*/ 2962 w 6132"/>
                <a:gd name="T91" fmla="*/ 4 h 16980"/>
                <a:gd name="T92" fmla="*/ 3356 w 6132"/>
                <a:gd name="T93" fmla="*/ 18 h 16980"/>
                <a:gd name="T94" fmla="*/ 3721 w 6132"/>
                <a:gd name="T95" fmla="*/ 111 h 16980"/>
                <a:gd name="T96" fmla="*/ 4053 w 6132"/>
                <a:gd name="T97" fmla="*/ 287 h 16980"/>
                <a:gd name="T98" fmla="*/ 4353 w 6132"/>
                <a:gd name="T99" fmla="*/ 542 h 16980"/>
                <a:gd name="T100" fmla="*/ 4588 w 6132"/>
                <a:gd name="T101" fmla="*/ 847 h 16980"/>
                <a:gd name="T102" fmla="*/ 4745 w 6132"/>
                <a:gd name="T103" fmla="*/ 1184 h 16980"/>
                <a:gd name="T104" fmla="*/ 4820 w 6132"/>
                <a:gd name="T105" fmla="*/ 1555 h 16980"/>
                <a:gd name="T106" fmla="*/ 4818 w 6132"/>
                <a:gd name="T107" fmla="*/ 1917 h 16980"/>
                <a:gd name="T108" fmla="*/ 4752 w 6132"/>
                <a:gd name="T109" fmla="*/ 2240 h 16980"/>
                <a:gd name="T110" fmla="*/ 4624 w 6132"/>
                <a:gd name="T111" fmla="*/ 2541 h 16980"/>
                <a:gd name="T112" fmla="*/ 4431 w 6132"/>
                <a:gd name="T113" fmla="*/ 2824 h 16980"/>
                <a:gd name="T114" fmla="*/ 4192 w 6132"/>
                <a:gd name="T115" fmla="*/ 3066 h 16980"/>
                <a:gd name="T116" fmla="*/ 3919 w 6132"/>
                <a:gd name="T117" fmla="*/ 3252 h 16980"/>
                <a:gd name="T118" fmla="*/ 3611 w 6132"/>
                <a:gd name="T119" fmla="*/ 3381 h 16980"/>
                <a:gd name="T120" fmla="*/ 3466 w 6132"/>
                <a:gd name="T121" fmla="*/ 3480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grpFill/>
            <a:ln w="19050" cap="rnd" cmpd="sng" algn="ctr">
              <a:solidFill>
                <a:srgbClr val="54A021">
                  <a:shade val="50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prstClr val="white"/>
                </a:solidFill>
                <a:latin typeface="Trebuchet MS"/>
              </a:endParaRPr>
            </a:p>
          </p:txBody>
        </p:sp>
      </p:grpSp>
      <p:sp>
        <p:nvSpPr>
          <p:cNvPr id="11270" name="TextBox 17"/>
          <p:cNvSpPr txBox="1">
            <a:spLocks noChangeArrowheads="1"/>
          </p:cNvSpPr>
          <p:nvPr/>
        </p:nvSpPr>
        <p:spPr bwMode="auto">
          <a:xfrm>
            <a:off x="2192338" y="4838700"/>
            <a:ext cx="2817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«Группа риска»</a:t>
            </a:r>
          </a:p>
        </p:txBody>
      </p:sp>
      <p:sp>
        <p:nvSpPr>
          <p:cNvPr id="21" name="Овал 20"/>
          <p:cNvSpPr/>
          <p:nvPr/>
        </p:nvSpPr>
        <p:spPr>
          <a:xfrm>
            <a:off x="2770188" y="2028825"/>
            <a:ext cx="1481137" cy="2709863"/>
          </a:xfrm>
          <a:prstGeom prst="ellipse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075238" y="1511300"/>
            <a:ext cx="2281237" cy="769938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Минимальный уровень риска </a:t>
            </a:r>
          </a:p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(от 30 до 50 балла)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062538" y="2997200"/>
            <a:ext cx="2281237" cy="769938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Средний уровень риска </a:t>
            </a:r>
          </a:p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(от 51 до 75 баллов)</a:t>
            </a:r>
          </a:p>
        </p:txBody>
      </p:sp>
      <p:sp>
        <p:nvSpPr>
          <p:cNvPr id="31" name="Стрелка вправо 30"/>
          <p:cNvSpPr/>
          <p:nvPr/>
        </p:nvSpPr>
        <p:spPr>
          <a:xfrm>
            <a:off x="4189413" y="3000375"/>
            <a:ext cx="766762" cy="652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1275" name="Рисунок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7825" y="1420813"/>
            <a:ext cx="40386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6" name="TextBox 32"/>
          <p:cNvSpPr txBox="1">
            <a:spLocks noChangeArrowheads="1"/>
          </p:cNvSpPr>
          <p:nvPr/>
        </p:nvSpPr>
        <p:spPr bwMode="auto">
          <a:xfrm>
            <a:off x="8240713" y="1497013"/>
            <a:ext cx="355282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Char char="-"/>
            </a:pPr>
            <a:r>
              <a:rPr lang="ru-RU" alt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и реализация ИПК семьи и ребенка специалистами </a:t>
            </a:r>
            <a:r>
              <a:rPr lang="ru-RU" alt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ДОУ</a:t>
            </a:r>
            <a:r>
              <a:rPr lang="ru-RU" alt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spcBef>
                <a:spcPct val="0"/>
              </a:spcBef>
              <a:buClrTx/>
              <a:buSzTx/>
              <a:buFontTx/>
              <a:buChar char="-"/>
            </a:pPr>
            <a:r>
              <a:rPr lang="ru-RU" alt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куратор. </a:t>
            </a:r>
          </a:p>
        </p:txBody>
      </p:sp>
      <p:pic>
        <p:nvPicPr>
          <p:cNvPr id="11277" name="Рисунок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775" y="2492375"/>
            <a:ext cx="4019550" cy="162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8" name="Прямоугольник 34"/>
          <p:cNvSpPr>
            <a:spLocks noChangeArrowheads="1"/>
          </p:cNvSpPr>
          <p:nvPr/>
        </p:nvSpPr>
        <p:spPr bwMode="auto">
          <a:xfrm>
            <a:off x="8205788" y="2628900"/>
            <a:ext cx="3863975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Ответственный субъект – куратор. Разработка и реализация ИПК специалистами </a:t>
            </a:r>
            <a:r>
              <a:rPr lang="ru-RU" alt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ППС ДОУ</a:t>
            </a:r>
            <a:r>
              <a:rPr lang="ru-RU" alt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Привлекаются специалисты Центра и других учреждений субъектов профилактики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305425" y="744538"/>
            <a:ext cx="179546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УРОВНИ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426325" y="738188"/>
            <a:ext cx="4814888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РЕАГИРОВАНИЯ</a:t>
            </a:r>
          </a:p>
        </p:txBody>
      </p:sp>
      <p:sp>
        <p:nvSpPr>
          <p:cNvPr id="40" name="Стрелка вправо 39"/>
          <p:cNvSpPr/>
          <p:nvPr/>
        </p:nvSpPr>
        <p:spPr>
          <a:xfrm>
            <a:off x="7432675" y="3009900"/>
            <a:ext cx="534988" cy="650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" name="Стрелка вправо 40"/>
          <p:cNvSpPr/>
          <p:nvPr/>
        </p:nvSpPr>
        <p:spPr>
          <a:xfrm>
            <a:off x="7426325" y="1552575"/>
            <a:ext cx="534988" cy="652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2" name="Стрелка вправо 41"/>
          <p:cNvSpPr/>
          <p:nvPr/>
        </p:nvSpPr>
        <p:spPr>
          <a:xfrm>
            <a:off x="7466013" y="4594225"/>
            <a:ext cx="536575" cy="650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284" name="TextBox 42"/>
          <p:cNvSpPr txBox="1">
            <a:spLocks noChangeArrowheads="1"/>
          </p:cNvSpPr>
          <p:nvPr/>
        </p:nvSpPr>
        <p:spPr bwMode="auto">
          <a:xfrm rot="20564523">
            <a:off x="1657793" y="1297325"/>
            <a:ext cx="302681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Индикаторы </a:t>
            </a:r>
            <a:r>
              <a:rPr lang="ru-RU" alt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проведения профилактической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Работы </a:t>
            </a:r>
            <a:endParaRPr lang="ru-RU" altLang="ru-RU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285" name="Рисунок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875" y="4251325"/>
            <a:ext cx="40195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6" name="Прямоугольник 2"/>
          <p:cNvSpPr>
            <a:spLocks noChangeArrowheads="1"/>
          </p:cNvSpPr>
          <p:nvPr/>
        </p:nvSpPr>
        <p:spPr bwMode="auto">
          <a:xfrm>
            <a:off x="8151813" y="4400550"/>
            <a:ext cx="3917950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Char char="-"/>
            </a:pPr>
            <a:r>
              <a:rPr lang="ru-RU" alt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субъект – куратор. Разработка и реализация ИПК специалистами </a:t>
            </a:r>
            <a:r>
              <a:rPr lang="ru-RU" alt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ППС ДОУ</a:t>
            </a:r>
            <a:r>
              <a:rPr lang="ru-RU" alt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Привлекаются специалисты Центра, ПМПК и других учреждений субъектов профилактики (обязательно)</a:t>
            </a:r>
          </a:p>
        </p:txBody>
      </p: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1027781" y="2932103"/>
            <a:ext cx="780933" cy="1282225"/>
            <a:chOff x="2594" y="1709"/>
            <a:chExt cx="576" cy="964"/>
          </a:xfrm>
          <a:solidFill>
            <a:srgbClr val="002060"/>
          </a:solidFill>
        </p:grpSpPr>
        <p:sp>
          <p:nvSpPr>
            <p:cNvPr id="47" name="Freeform 12"/>
            <p:cNvSpPr>
              <a:spLocks/>
            </p:cNvSpPr>
            <p:nvPr/>
          </p:nvSpPr>
          <p:spPr bwMode="auto">
            <a:xfrm>
              <a:off x="3009" y="1709"/>
              <a:ext cx="161" cy="499"/>
            </a:xfrm>
            <a:custGeom>
              <a:avLst/>
              <a:gdLst>
                <a:gd name="T0" fmla="*/ 4558 w 6132"/>
                <a:gd name="T1" fmla="*/ 3551 h 16980"/>
                <a:gd name="T2" fmla="*/ 4932 w 6132"/>
                <a:gd name="T3" fmla="*/ 3676 h 16980"/>
                <a:gd name="T4" fmla="*/ 5287 w 6132"/>
                <a:gd name="T5" fmla="*/ 3900 h 16980"/>
                <a:gd name="T6" fmla="*/ 5619 w 6132"/>
                <a:gd name="T7" fmla="*/ 4220 h 16980"/>
                <a:gd name="T8" fmla="*/ 5880 w 6132"/>
                <a:gd name="T9" fmla="*/ 4585 h 16980"/>
                <a:gd name="T10" fmla="*/ 6049 w 6132"/>
                <a:gd name="T11" fmla="*/ 4967 h 16980"/>
                <a:gd name="T12" fmla="*/ 6127 w 6132"/>
                <a:gd name="T13" fmla="*/ 5370 h 16980"/>
                <a:gd name="T14" fmla="*/ 6122 w 6132"/>
                <a:gd name="T15" fmla="*/ 9793 h 16980"/>
                <a:gd name="T16" fmla="*/ 6053 w 6132"/>
                <a:gd name="T17" fmla="*/ 10109 h 16980"/>
                <a:gd name="T18" fmla="*/ 5917 w 6132"/>
                <a:gd name="T19" fmla="*/ 10397 h 16980"/>
                <a:gd name="T20" fmla="*/ 5715 w 6132"/>
                <a:gd name="T21" fmla="*/ 10660 h 16980"/>
                <a:gd name="T22" fmla="*/ 5455 w 6132"/>
                <a:gd name="T23" fmla="*/ 10883 h 16980"/>
                <a:gd name="T24" fmla="*/ 5145 w 6132"/>
                <a:gd name="T25" fmla="*/ 11056 h 16980"/>
                <a:gd name="T26" fmla="*/ 4787 w 6132"/>
                <a:gd name="T27" fmla="*/ 11178 h 16980"/>
                <a:gd name="T28" fmla="*/ 1424 w 6132"/>
                <a:gd name="T29" fmla="*/ 11201 h 16980"/>
                <a:gd name="T30" fmla="*/ 1026 w 6132"/>
                <a:gd name="T31" fmla="*/ 11058 h 16980"/>
                <a:gd name="T32" fmla="*/ 719 w 6132"/>
                <a:gd name="T33" fmla="*/ 10901 h 16980"/>
                <a:gd name="T34" fmla="*/ 456 w 6132"/>
                <a:gd name="T35" fmla="*/ 10714 h 16980"/>
                <a:gd name="T36" fmla="*/ 247 w 6132"/>
                <a:gd name="T37" fmla="*/ 10503 h 16980"/>
                <a:gd name="T38" fmla="*/ 101 w 6132"/>
                <a:gd name="T39" fmla="*/ 10281 h 16980"/>
                <a:gd name="T40" fmla="*/ 19 w 6132"/>
                <a:gd name="T41" fmla="*/ 10047 h 16980"/>
                <a:gd name="T42" fmla="*/ 1 w 6132"/>
                <a:gd name="T43" fmla="*/ 5453 h 16980"/>
                <a:gd name="T44" fmla="*/ 57 w 6132"/>
                <a:gd name="T45" fmla="*/ 4978 h 16980"/>
                <a:gd name="T46" fmla="*/ 208 w 6132"/>
                <a:gd name="T47" fmla="*/ 4560 h 16980"/>
                <a:gd name="T48" fmla="*/ 453 w 6132"/>
                <a:gd name="T49" fmla="*/ 4201 h 16980"/>
                <a:gd name="T50" fmla="*/ 789 w 6132"/>
                <a:gd name="T51" fmla="*/ 3904 h 16980"/>
                <a:gd name="T52" fmla="*/ 1194 w 6132"/>
                <a:gd name="T53" fmla="*/ 3691 h 16980"/>
                <a:gd name="T54" fmla="*/ 1670 w 6132"/>
                <a:gd name="T55" fmla="*/ 3564 h 16980"/>
                <a:gd name="T56" fmla="*/ 2212 w 6132"/>
                <a:gd name="T57" fmla="*/ 3522 h 16980"/>
                <a:gd name="T58" fmla="*/ 2312 w 6132"/>
                <a:gd name="T59" fmla="*/ 3514 h 16980"/>
                <a:gd name="T60" fmla="*/ 2617 w 6132"/>
                <a:gd name="T61" fmla="*/ 3511 h 16980"/>
                <a:gd name="T62" fmla="*/ 2686 w 6132"/>
                <a:gd name="T63" fmla="*/ 3430 h 16980"/>
                <a:gd name="T64" fmla="*/ 2402 w 6132"/>
                <a:gd name="T65" fmla="*/ 3322 h 16980"/>
                <a:gd name="T66" fmla="*/ 2117 w 6132"/>
                <a:gd name="T67" fmla="*/ 3158 h 16980"/>
                <a:gd name="T68" fmla="*/ 1869 w 6132"/>
                <a:gd name="T69" fmla="*/ 2950 h 16980"/>
                <a:gd name="T70" fmla="*/ 1660 w 6132"/>
                <a:gd name="T71" fmla="*/ 2699 h 16980"/>
                <a:gd name="T72" fmla="*/ 1506 w 6132"/>
                <a:gd name="T73" fmla="*/ 2420 h 16980"/>
                <a:gd name="T74" fmla="*/ 1408 w 6132"/>
                <a:gd name="T75" fmla="*/ 2123 h 16980"/>
                <a:gd name="T76" fmla="*/ 1367 w 6132"/>
                <a:gd name="T77" fmla="*/ 1804 h 16980"/>
                <a:gd name="T78" fmla="*/ 1390 w 6132"/>
                <a:gd name="T79" fmla="*/ 1427 h 16980"/>
                <a:gd name="T80" fmla="*/ 1493 w 6132"/>
                <a:gd name="T81" fmla="*/ 1068 h 16980"/>
                <a:gd name="T82" fmla="*/ 1676 w 6132"/>
                <a:gd name="T83" fmla="*/ 742 h 16980"/>
                <a:gd name="T84" fmla="*/ 1940 w 6132"/>
                <a:gd name="T85" fmla="*/ 448 h 16980"/>
                <a:gd name="T86" fmla="*/ 2247 w 6132"/>
                <a:gd name="T87" fmla="*/ 219 h 16980"/>
                <a:gd name="T88" fmla="*/ 2588 w 6132"/>
                <a:gd name="T89" fmla="*/ 71 h 16980"/>
                <a:gd name="T90" fmla="*/ 2962 w 6132"/>
                <a:gd name="T91" fmla="*/ 4 h 16980"/>
                <a:gd name="T92" fmla="*/ 3356 w 6132"/>
                <a:gd name="T93" fmla="*/ 18 h 16980"/>
                <a:gd name="T94" fmla="*/ 3721 w 6132"/>
                <a:gd name="T95" fmla="*/ 111 h 16980"/>
                <a:gd name="T96" fmla="*/ 4053 w 6132"/>
                <a:gd name="T97" fmla="*/ 287 h 16980"/>
                <a:gd name="T98" fmla="*/ 4353 w 6132"/>
                <a:gd name="T99" fmla="*/ 542 h 16980"/>
                <a:gd name="T100" fmla="*/ 4588 w 6132"/>
                <a:gd name="T101" fmla="*/ 847 h 16980"/>
                <a:gd name="T102" fmla="*/ 4745 w 6132"/>
                <a:gd name="T103" fmla="*/ 1184 h 16980"/>
                <a:gd name="T104" fmla="*/ 4820 w 6132"/>
                <a:gd name="T105" fmla="*/ 1555 h 16980"/>
                <a:gd name="T106" fmla="*/ 4818 w 6132"/>
                <a:gd name="T107" fmla="*/ 1917 h 16980"/>
                <a:gd name="T108" fmla="*/ 4752 w 6132"/>
                <a:gd name="T109" fmla="*/ 2240 h 16980"/>
                <a:gd name="T110" fmla="*/ 4624 w 6132"/>
                <a:gd name="T111" fmla="*/ 2541 h 16980"/>
                <a:gd name="T112" fmla="*/ 4431 w 6132"/>
                <a:gd name="T113" fmla="*/ 2824 h 16980"/>
                <a:gd name="T114" fmla="*/ 4192 w 6132"/>
                <a:gd name="T115" fmla="*/ 3066 h 16980"/>
                <a:gd name="T116" fmla="*/ 3919 w 6132"/>
                <a:gd name="T117" fmla="*/ 3252 h 16980"/>
                <a:gd name="T118" fmla="*/ 3611 w 6132"/>
                <a:gd name="T119" fmla="*/ 3381 h 16980"/>
                <a:gd name="T120" fmla="*/ 3466 w 6132"/>
                <a:gd name="T121" fmla="*/ 3480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grpFill/>
            <a:ln w="19050" cap="rnd" cmpd="sng" algn="ctr">
              <a:solidFill>
                <a:srgbClr val="54A021">
                  <a:shade val="50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48" name="Freeform 17"/>
            <p:cNvSpPr>
              <a:spLocks/>
            </p:cNvSpPr>
            <p:nvPr/>
          </p:nvSpPr>
          <p:spPr bwMode="auto">
            <a:xfrm>
              <a:off x="2968" y="2174"/>
              <a:ext cx="161" cy="499"/>
            </a:xfrm>
            <a:custGeom>
              <a:avLst/>
              <a:gdLst>
                <a:gd name="T0" fmla="*/ 4558 w 6132"/>
                <a:gd name="T1" fmla="*/ 3551 h 16980"/>
                <a:gd name="T2" fmla="*/ 4932 w 6132"/>
                <a:gd name="T3" fmla="*/ 3676 h 16980"/>
                <a:gd name="T4" fmla="*/ 5287 w 6132"/>
                <a:gd name="T5" fmla="*/ 3900 h 16980"/>
                <a:gd name="T6" fmla="*/ 5619 w 6132"/>
                <a:gd name="T7" fmla="*/ 4220 h 16980"/>
                <a:gd name="T8" fmla="*/ 5880 w 6132"/>
                <a:gd name="T9" fmla="*/ 4585 h 16980"/>
                <a:gd name="T10" fmla="*/ 6049 w 6132"/>
                <a:gd name="T11" fmla="*/ 4967 h 16980"/>
                <a:gd name="T12" fmla="*/ 6127 w 6132"/>
                <a:gd name="T13" fmla="*/ 5370 h 16980"/>
                <a:gd name="T14" fmla="*/ 6122 w 6132"/>
                <a:gd name="T15" fmla="*/ 9793 h 16980"/>
                <a:gd name="T16" fmla="*/ 6053 w 6132"/>
                <a:gd name="T17" fmla="*/ 10109 h 16980"/>
                <a:gd name="T18" fmla="*/ 5917 w 6132"/>
                <a:gd name="T19" fmla="*/ 10397 h 16980"/>
                <a:gd name="T20" fmla="*/ 5715 w 6132"/>
                <a:gd name="T21" fmla="*/ 10660 h 16980"/>
                <a:gd name="T22" fmla="*/ 5455 w 6132"/>
                <a:gd name="T23" fmla="*/ 10883 h 16980"/>
                <a:gd name="T24" fmla="*/ 5145 w 6132"/>
                <a:gd name="T25" fmla="*/ 11056 h 16980"/>
                <a:gd name="T26" fmla="*/ 4787 w 6132"/>
                <a:gd name="T27" fmla="*/ 11178 h 16980"/>
                <a:gd name="T28" fmla="*/ 1424 w 6132"/>
                <a:gd name="T29" fmla="*/ 11201 h 16980"/>
                <a:gd name="T30" fmla="*/ 1026 w 6132"/>
                <a:gd name="T31" fmla="*/ 11058 h 16980"/>
                <a:gd name="T32" fmla="*/ 719 w 6132"/>
                <a:gd name="T33" fmla="*/ 10901 h 16980"/>
                <a:gd name="T34" fmla="*/ 456 w 6132"/>
                <a:gd name="T35" fmla="*/ 10714 h 16980"/>
                <a:gd name="T36" fmla="*/ 247 w 6132"/>
                <a:gd name="T37" fmla="*/ 10503 h 16980"/>
                <a:gd name="T38" fmla="*/ 101 w 6132"/>
                <a:gd name="T39" fmla="*/ 10281 h 16980"/>
                <a:gd name="T40" fmla="*/ 19 w 6132"/>
                <a:gd name="T41" fmla="*/ 10047 h 16980"/>
                <a:gd name="T42" fmla="*/ 1 w 6132"/>
                <a:gd name="T43" fmla="*/ 5453 h 16980"/>
                <a:gd name="T44" fmla="*/ 57 w 6132"/>
                <a:gd name="T45" fmla="*/ 4978 h 16980"/>
                <a:gd name="T46" fmla="*/ 208 w 6132"/>
                <a:gd name="T47" fmla="*/ 4560 h 16980"/>
                <a:gd name="T48" fmla="*/ 453 w 6132"/>
                <a:gd name="T49" fmla="*/ 4201 h 16980"/>
                <a:gd name="T50" fmla="*/ 789 w 6132"/>
                <a:gd name="T51" fmla="*/ 3904 h 16980"/>
                <a:gd name="T52" fmla="*/ 1194 w 6132"/>
                <a:gd name="T53" fmla="*/ 3691 h 16980"/>
                <a:gd name="T54" fmla="*/ 1670 w 6132"/>
                <a:gd name="T55" fmla="*/ 3564 h 16980"/>
                <a:gd name="T56" fmla="*/ 2212 w 6132"/>
                <a:gd name="T57" fmla="*/ 3522 h 16980"/>
                <a:gd name="T58" fmla="*/ 2312 w 6132"/>
                <a:gd name="T59" fmla="*/ 3514 h 16980"/>
                <a:gd name="T60" fmla="*/ 2617 w 6132"/>
                <a:gd name="T61" fmla="*/ 3511 h 16980"/>
                <a:gd name="T62" fmla="*/ 2686 w 6132"/>
                <a:gd name="T63" fmla="*/ 3430 h 16980"/>
                <a:gd name="T64" fmla="*/ 2402 w 6132"/>
                <a:gd name="T65" fmla="*/ 3322 h 16980"/>
                <a:gd name="T66" fmla="*/ 2117 w 6132"/>
                <a:gd name="T67" fmla="*/ 3158 h 16980"/>
                <a:gd name="T68" fmla="*/ 1869 w 6132"/>
                <a:gd name="T69" fmla="*/ 2950 h 16980"/>
                <a:gd name="T70" fmla="*/ 1660 w 6132"/>
                <a:gd name="T71" fmla="*/ 2699 h 16980"/>
                <a:gd name="T72" fmla="*/ 1506 w 6132"/>
                <a:gd name="T73" fmla="*/ 2420 h 16980"/>
                <a:gd name="T74" fmla="*/ 1408 w 6132"/>
                <a:gd name="T75" fmla="*/ 2123 h 16980"/>
                <a:gd name="T76" fmla="*/ 1367 w 6132"/>
                <a:gd name="T77" fmla="*/ 1804 h 16980"/>
                <a:gd name="T78" fmla="*/ 1390 w 6132"/>
                <a:gd name="T79" fmla="*/ 1427 h 16980"/>
                <a:gd name="T80" fmla="*/ 1493 w 6132"/>
                <a:gd name="T81" fmla="*/ 1068 h 16980"/>
                <a:gd name="T82" fmla="*/ 1676 w 6132"/>
                <a:gd name="T83" fmla="*/ 742 h 16980"/>
                <a:gd name="T84" fmla="*/ 1940 w 6132"/>
                <a:gd name="T85" fmla="*/ 448 h 16980"/>
                <a:gd name="T86" fmla="*/ 2247 w 6132"/>
                <a:gd name="T87" fmla="*/ 219 h 16980"/>
                <a:gd name="T88" fmla="*/ 2588 w 6132"/>
                <a:gd name="T89" fmla="*/ 71 h 16980"/>
                <a:gd name="T90" fmla="*/ 2962 w 6132"/>
                <a:gd name="T91" fmla="*/ 4 h 16980"/>
                <a:gd name="T92" fmla="*/ 3356 w 6132"/>
                <a:gd name="T93" fmla="*/ 18 h 16980"/>
                <a:gd name="T94" fmla="*/ 3721 w 6132"/>
                <a:gd name="T95" fmla="*/ 111 h 16980"/>
                <a:gd name="T96" fmla="*/ 4053 w 6132"/>
                <a:gd name="T97" fmla="*/ 287 h 16980"/>
                <a:gd name="T98" fmla="*/ 4353 w 6132"/>
                <a:gd name="T99" fmla="*/ 542 h 16980"/>
                <a:gd name="T100" fmla="*/ 4588 w 6132"/>
                <a:gd name="T101" fmla="*/ 847 h 16980"/>
                <a:gd name="T102" fmla="*/ 4745 w 6132"/>
                <a:gd name="T103" fmla="*/ 1184 h 16980"/>
                <a:gd name="T104" fmla="*/ 4820 w 6132"/>
                <a:gd name="T105" fmla="*/ 1555 h 16980"/>
                <a:gd name="T106" fmla="*/ 4818 w 6132"/>
                <a:gd name="T107" fmla="*/ 1917 h 16980"/>
                <a:gd name="T108" fmla="*/ 4752 w 6132"/>
                <a:gd name="T109" fmla="*/ 2240 h 16980"/>
                <a:gd name="T110" fmla="*/ 4624 w 6132"/>
                <a:gd name="T111" fmla="*/ 2541 h 16980"/>
                <a:gd name="T112" fmla="*/ 4431 w 6132"/>
                <a:gd name="T113" fmla="*/ 2824 h 16980"/>
                <a:gd name="T114" fmla="*/ 4192 w 6132"/>
                <a:gd name="T115" fmla="*/ 3066 h 16980"/>
                <a:gd name="T116" fmla="*/ 3919 w 6132"/>
                <a:gd name="T117" fmla="*/ 3252 h 16980"/>
                <a:gd name="T118" fmla="*/ 3611 w 6132"/>
                <a:gd name="T119" fmla="*/ 3381 h 16980"/>
                <a:gd name="T120" fmla="*/ 3466 w 6132"/>
                <a:gd name="T121" fmla="*/ 3480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grpFill/>
            <a:ln w="19050" cap="rnd" cmpd="sng" algn="ctr">
              <a:solidFill>
                <a:srgbClr val="54A021">
                  <a:shade val="50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49" name="Freeform 17"/>
            <p:cNvSpPr>
              <a:spLocks/>
            </p:cNvSpPr>
            <p:nvPr/>
          </p:nvSpPr>
          <p:spPr bwMode="auto">
            <a:xfrm>
              <a:off x="2832" y="1731"/>
              <a:ext cx="161" cy="499"/>
            </a:xfrm>
            <a:custGeom>
              <a:avLst/>
              <a:gdLst>
                <a:gd name="T0" fmla="*/ 4558 w 6132"/>
                <a:gd name="T1" fmla="*/ 3551 h 16980"/>
                <a:gd name="T2" fmla="*/ 4932 w 6132"/>
                <a:gd name="T3" fmla="*/ 3676 h 16980"/>
                <a:gd name="T4" fmla="*/ 5287 w 6132"/>
                <a:gd name="T5" fmla="*/ 3900 h 16980"/>
                <a:gd name="T6" fmla="*/ 5619 w 6132"/>
                <a:gd name="T7" fmla="*/ 4220 h 16980"/>
                <a:gd name="T8" fmla="*/ 5880 w 6132"/>
                <a:gd name="T9" fmla="*/ 4585 h 16980"/>
                <a:gd name="T10" fmla="*/ 6049 w 6132"/>
                <a:gd name="T11" fmla="*/ 4967 h 16980"/>
                <a:gd name="T12" fmla="*/ 6127 w 6132"/>
                <a:gd name="T13" fmla="*/ 5370 h 16980"/>
                <a:gd name="T14" fmla="*/ 6122 w 6132"/>
                <a:gd name="T15" fmla="*/ 9793 h 16980"/>
                <a:gd name="T16" fmla="*/ 6053 w 6132"/>
                <a:gd name="T17" fmla="*/ 10109 h 16980"/>
                <a:gd name="T18" fmla="*/ 5917 w 6132"/>
                <a:gd name="T19" fmla="*/ 10397 h 16980"/>
                <a:gd name="T20" fmla="*/ 5715 w 6132"/>
                <a:gd name="T21" fmla="*/ 10660 h 16980"/>
                <a:gd name="T22" fmla="*/ 5455 w 6132"/>
                <a:gd name="T23" fmla="*/ 10883 h 16980"/>
                <a:gd name="T24" fmla="*/ 5145 w 6132"/>
                <a:gd name="T25" fmla="*/ 11056 h 16980"/>
                <a:gd name="T26" fmla="*/ 4787 w 6132"/>
                <a:gd name="T27" fmla="*/ 11178 h 16980"/>
                <a:gd name="T28" fmla="*/ 1424 w 6132"/>
                <a:gd name="T29" fmla="*/ 11201 h 16980"/>
                <a:gd name="T30" fmla="*/ 1026 w 6132"/>
                <a:gd name="T31" fmla="*/ 11058 h 16980"/>
                <a:gd name="T32" fmla="*/ 719 w 6132"/>
                <a:gd name="T33" fmla="*/ 10901 h 16980"/>
                <a:gd name="T34" fmla="*/ 456 w 6132"/>
                <a:gd name="T35" fmla="*/ 10714 h 16980"/>
                <a:gd name="T36" fmla="*/ 247 w 6132"/>
                <a:gd name="T37" fmla="*/ 10503 h 16980"/>
                <a:gd name="T38" fmla="*/ 101 w 6132"/>
                <a:gd name="T39" fmla="*/ 10281 h 16980"/>
                <a:gd name="T40" fmla="*/ 19 w 6132"/>
                <a:gd name="T41" fmla="*/ 10047 h 16980"/>
                <a:gd name="T42" fmla="*/ 1 w 6132"/>
                <a:gd name="T43" fmla="*/ 5453 h 16980"/>
                <a:gd name="T44" fmla="*/ 57 w 6132"/>
                <a:gd name="T45" fmla="*/ 4978 h 16980"/>
                <a:gd name="T46" fmla="*/ 208 w 6132"/>
                <a:gd name="T47" fmla="*/ 4560 h 16980"/>
                <a:gd name="T48" fmla="*/ 453 w 6132"/>
                <a:gd name="T49" fmla="*/ 4201 h 16980"/>
                <a:gd name="T50" fmla="*/ 789 w 6132"/>
                <a:gd name="T51" fmla="*/ 3904 h 16980"/>
                <a:gd name="T52" fmla="*/ 1194 w 6132"/>
                <a:gd name="T53" fmla="*/ 3691 h 16980"/>
                <a:gd name="T54" fmla="*/ 1670 w 6132"/>
                <a:gd name="T55" fmla="*/ 3564 h 16980"/>
                <a:gd name="T56" fmla="*/ 2212 w 6132"/>
                <a:gd name="T57" fmla="*/ 3522 h 16980"/>
                <a:gd name="T58" fmla="*/ 2312 w 6132"/>
                <a:gd name="T59" fmla="*/ 3514 h 16980"/>
                <a:gd name="T60" fmla="*/ 2617 w 6132"/>
                <a:gd name="T61" fmla="*/ 3511 h 16980"/>
                <a:gd name="T62" fmla="*/ 2686 w 6132"/>
                <a:gd name="T63" fmla="*/ 3430 h 16980"/>
                <a:gd name="T64" fmla="*/ 2402 w 6132"/>
                <a:gd name="T65" fmla="*/ 3322 h 16980"/>
                <a:gd name="T66" fmla="*/ 2117 w 6132"/>
                <a:gd name="T67" fmla="*/ 3158 h 16980"/>
                <a:gd name="T68" fmla="*/ 1869 w 6132"/>
                <a:gd name="T69" fmla="*/ 2950 h 16980"/>
                <a:gd name="T70" fmla="*/ 1660 w 6132"/>
                <a:gd name="T71" fmla="*/ 2699 h 16980"/>
                <a:gd name="T72" fmla="*/ 1506 w 6132"/>
                <a:gd name="T73" fmla="*/ 2420 h 16980"/>
                <a:gd name="T74" fmla="*/ 1408 w 6132"/>
                <a:gd name="T75" fmla="*/ 2123 h 16980"/>
                <a:gd name="T76" fmla="*/ 1367 w 6132"/>
                <a:gd name="T77" fmla="*/ 1804 h 16980"/>
                <a:gd name="T78" fmla="*/ 1390 w 6132"/>
                <a:gd name="T79" fmla="*/ 1427 h 16980"/>
                <a:gd name="T80" fmla="*/ 1493 w 6132"/>
                <a:gd name="T81" fmla="*/ 1068 h 16980"/>
                <a:gd name="T82" fmla="*/ 1676 w 6132"/>
                <a:gd name="T83" fmla="*/ 742 h 16980"/>
                <a:gd name="T84" fmla="*/ 1940 w 6132"/>
                <a:gd name="T85" fmla="*/ 448 h 16980"/>
                <a:gd name="T86" fmla="*/ 2247 w 6132"/>
                <a:gd name="T87" fmla="*/ 219 h 16980"/>
                <a:gd name="T88" fmla="*/ 2588 w 6132"/>
                <a:gd name="T89" fmla="*/ 71 h 16980"/>
                <a:gd name="T90" fmla="*/ 2962 w 6132"/>
                <a:gd name="T91" fmla="*/ 4 h 16980"/>
                <a:gd name="T92" fmla="*/ 3356 w 6132"/>
                <a:gd name="T93" fmla="*/ 18 h 16980"/>
                <a:gd name="T94" fmla="*/ 3721 w 6132"/>
                <a:gd name="T95" fmla="*/ 111 h 16980"/>
                <a:gd name="T96" fmla="*/ 4053 w 6132"/>
                <a:gd name="T97" fmla="*/ 287 h 16980"/>
                <a:gd name="T98" fmla="*/ 4353 w 6132"/>
                <a:gd name="T99" fmla="*/ 542 h 16980"/>
                <a:gd name="T100" fmla="*/ 4588 w 6132"/>
                <a:gd name="T101" fmla="*/ 847 h 16980"/>
                <a:gd name="T102" fmla="*/ 4745 w 6132"/>
                <a:gd name="T103" fmla="*/ 1184 h 16980"/>
                <a:gd name="T104" fmla="*/ 4820 w 6132"/>
                <a:gd name="T105" fmla="*/ 1555 h 16980"/>
                <a:gd name="T106" fmla="*/ 4818 w 6132"/>
                <a:gd name="T107" fmla="*/ 1917 h 16980"/>
                <a:gd name="T108" fmla="*/ 4752 w 6132"/>
                <a:gd name="T109" fmla="*/ 2240 h 16980"/>
                <a:gd name="T110" fmla="*/ 4624 w 6132"/>
                <a:gd name="T111" fmla="*/ 2541 h 16980"/>
                <a:gd name="T112" fmla="*/ 4431 w 6132"/>
                <a:gd name="T113" fmla="*/ 2824 h 16980"/>
                <a:gd name="T114" fmla="*/ 4192 w 6132"/>
                <a:gd name="T115" fmla="*/ 3066 h 16980"/>
                <a:gd name="T116" fmla="*/ 3919 w 6132"/>
                <a:gd name="T117" fmla="*/ 3252 h 16980"/>
                <a:gd name="T118" fmla="*/ 3611 w 6132"/>
                <a:gd name="T119" fmla="*/ 3381 h 16980"/>
                <a:gd name="T120" fmla="*/ 3466 w 6132"/>
                <a:gd name="T121" fmla="*/ 3480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grpFill/>
            <a:ln w="19050" cap="rnd" cmpd="sng" algn="ctr">
              <a:solidFill>
                <a:srgbClr val="54A021">
                  <a:shade val="50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50" name="Freeform 17"/>
            <p:cNvSpPr>
              <a:spLocks/>
            </p:cNvSpPr>
            <p:nvPr/>
          </p:nvSpPr>
          <p:spPr bwMode="auto">
            <a:xfrm>
              <a:off x="2784" y="2168"/>
              <a:ext cx="161" cy="499"/>
            </a:xfrm>
            <a:custGeom>
              <a:avLst/>
              <a:gdLst>
                <a:gd name="T0" fmla="*/ 4558 w 6132"/>
                <a:gd name="T1" fmla="*/ 3551 h 16980"/>
                <a:gd name="T2" fmla="*/ 4932 w 6132"/>
                <a:gd name="T3" fmla="*/ 3676 h 16980"/>
                <a:gd name="T4" fmla="*/ 5287 w 6132"/>
                <a:gd name="T5" fmla="*/ 3900 h 16980"/>
                <a:gd name="T6" fmla="*/ 5619 w 6132"/>
                <a:gd name="T7" fmla="*/ 4220 h 16980"/>
                <a:gd name="T8" fmla="*/ 5880 w 6132"/>
                <a:gd name="T9" fmla="*/ 4585 h 16980"/>
                <a:gd name="T10" fmla="*/ 6049 w 6132"/>
                <a:gd name="T11" fmla="*/ 4967 h 16980"/>
                <a:gd name="T12" fmla="*/ 6127 w 6132"/>
                <a:gd name="T13" fmla="*/ 5370 h 16980"/>
                <a:gd name="T14" fmla="*/ 6122 w 6132"/>
                <a:gd name="T15" fmla="*/ 9793 h 16980"/>
                <a:gd name="T16" fmla="*/ 6053 w 6132"/>
                <a:gd name="T17" fmla="*/ 10109 h 16980"/>
                <a:gd name="T18" fmla="*/ 5917 w 6132"/>
                <a:gd name="T19" fmla="*/ 10397 h 16980"/>
                <a:gd name="T20" fmla="*/ 5715 w 6132"/>
                <a:gd name="T21" fmla="*/ 10660 h 16980"/>
                <a:gd name="T22" fmla="*/ 5455 w 6132"/>
                <a:gd name="T23" fmla="*/ 10883 h 16980"/>
                <a:gd name="T24" fmla="*/ 5145 w 6132"/>
                <a:gd name="T25" fmla="*/ 11056 h 16980"/>
                <a:gd name="T26" fmla="*/ 4787 w 6132"/>
                <a:gd name="T27" fmla="*/ 11178 h 16980"/>
                <a:gd name="T28" fmla="*/ 1424 w 6132"/>
                <a:gd name="T29" fmla="*/ 11201 h 16980"/>
                <a:gd name="T30" fmla="*/ 1026 w 6132"/>
                <a:gd name="T31" fmla="*/ 11058 h 16980"/>
                <a:gd name="T32" fmla="*/ 719 w 6132"/>
                <a:gd name="T33" fmla="*/ 10901 h 16980"/>
                <a:gd name="T34" fmla="*/ 456 w 6132"/>
                <a:gd name="T35" fmla="*/ 10714 h 16980"/>
                <a:gd name="T36" fmla="*/ 247 w 6132"/>
                <a:gd name="T37" fmla="*/ 10503 h 16980"/>
                <a:gd name="T38" fmla="*/ 101 w 6132"/>
                <a:gd name="T39" fmla="*/ 10281 h 16980"/>
                <a:gd name="T40" fmla="*/ 19 w 6132"/>
                <a:gd name="T41" fmla="*/ 10047 h 16980"/>
                <a:gd name="T42" fmla="*/ 1 w 6132"/>
                <a:gd name="T43" fmla="*/ 5453 h 16980"/>
                <a:gd name="T44" fmla="*/ 57 w 6132"/>
                <a:gd name="T45" fmla="*/ 4978 h 16980"/>
                <a:gd name="T46" fmla="*/ 208 w 6132"/>
                <a:gd name="T47" fmla="*/ 4560 h 16980"/>
                <a:gd name="T48" fmla="*/ 453 w 6132"/>
                <a:gd name="T49" fmla="*/ 4201 h 16980"/>
                <a:gd name="T50" fmla="*/ 789 w 6132"/>
                <a:gd name="T51" fmla="*/ 3904 h 16980"/>
                <a:gd name="T52" fmla="*/ 1194 w 6132"/>
                <a:gd name="T53" fmla="*/ 3691 h 16980"/>
                <a:gd name="T54" fmla="*/ 1670 w 6132"/>
                <a:gd name="T55" fmla="*/ 3564 h 16980"/>
                <a:gd name="T56" fmla="*/ 2212 w 6132"/>
                <a:gd name="T57" fmla="*/ 3522 h 16980"/>
                <a:gd name="T58" fmla="*/ 2312 w 6132"/>
                <a:gd name="T59" fmla="*/ 3514 h 16980"/>
                <a:gd name="T60" fmla="*/ 2617 w 6132"/>
                <a:gd name="T61" fmla="*/ 3511 h 16980"/>
                <a:gd name="T62" fmla="*/ 2686 w 6132"/>
                <a:gd name="T63" fmla="*/ 3430 h 16980"/>
                <a:gd name="T64" fmla="*/ 2402 w 6132"/>
                <a:gd name="T65" fmla="*/ 3322 h 16980"/>
                <a:gd name="T66" fmla="*/ 2117 w 6132"/>
                <a:gd name="T67" fmla="*/ 3158 h 16980"/>
                <a:gd name="T68" fmla="*/ 1869 w 6132"/>
                <a:gd name="T69" fmla="*/ 2950 h 16980"/>
                <a:gd name="T70" fmla="*/ 1660 w 6132"/>
                <a:gd name="T71" fmla="*/ 2699 h 16980"/>
                <a:gd name="T72" fmla="*/ 1506 w 6132"/>
                <a:gd name="T73" fmla="*/ 2420 h 16980"/>
                <a:gd name="T74" fmla="*/ 1408 w 6132"/>
                <a:gd name="T75" fmla="*/ 2123 h 16980"/>
                <a:gd name="T76" fmla="*/ 1367 w 6132"/>
                <a:gd name="T77" fmla="*/ 1804 h 16980"/>
                <a:gd name="T78" fmla="*/ 1390 w 6132"/>
                <a:gd name="T79" fmla="*/ 1427 h 16980"/>
                <a:gd name="T80" fmla="*/ 1493 w 6132"/>
                <a:gd name="T81" fmla="*/ 1068 h 16980"/>
                <a:gd name="T82" fmla="*/ 1676 w 6132"/>
                <a:gd name="T83" fmla="*/ 742 h 16980"/>
                <a:gd name="T84" fmla="*/ 1940 w 6132"/>
                <a:gd name="T85" fmla="*/ 448 h 16980"/>
                <a:gd name="T86" fmla="*/ 2247 w 6132"/>
                <a:gd name="T87" fmla="*/ 219 h 16980"/>
                <a:gd name="T88" fmla="*/ 2588 w 6132"/>
                <a:gd name="T89" fmla="*/ 71 h 16980"/>
                <a:gd name="T90" fmla="*/ 2962 w 6132"/>
                <a:gd name="T91" fmla="*/ 4 h 16980"/>
                <a:gd name="T92" fmla="*/ 3356 w 6132"/>
                <a:gd name="T93" fmla="*/ 18 h 16980"/>
                <a:gd name="T94" fmla="*/ 3721 w 6132"/>
                <a:gd name="T95" fmla="*/ 111 h 16980"/>
                <a:gd name="T96" fmla="*/ 4053 w 6132"/>
                <a:gd name="T97" fmla="*/ 287 h 16980"/>
                <a:gd name="T98" fmla="*/ 4353 w 6132"/>
                <a:gd name="T99" fmla="*/ 542 h 16980"/>
                <a:gd name="T100" fmla="*/ 4588 w 6132"/>
                <a:gd name="T101" fmla="*/ 847 h 16980"/>
                <a:gd name="T102" fmla="*/ 4745 w 6132"/>
                <a:gd name="T103" fmla="*/ 1184 h 16980"/>
                <a:gd name="T104" fmla="*/ 4820 w 6132"/>
                <a:gd name="T105" fmla="*/ 1555 h 16980"/>
                <a:gd name="T106" fmla="*/ 4818 w 6132"/>
                <a:gd name="T107" fmla="*/ 1917 h 16980"/>
                <a:gd name="T108" fmla="*/ 4752 w 6132"/>
                <a:gd name="T109" fmla="*/ 2240 h 16980"/>
                <a:gd name="T110" fmla="*/ 4624 w 6132"/>
                <a:gd name="T111" fmla="*/ 2541 h 16980"/>
                <a:gd name="T112" fmla="*/ 4431 w 6132"/>
                <a:gd name="T113" fmla="*/ 2824 h 16980"/>
                <a:gd name="T114" fmla="*/ 4192 w 6132"/>
                <a:gd name="T115" fmla="*/ 3066 h 16980"/>
                <a:gd name="T116" fmla="*/ 3919 w 6132"/>
                <a:gd name="T117" fmla="*/ 3252 h 16980"/>
                <a:gd name="T118" fmla="*/ 3611 w 6132"/>
                <a:gd name="T119" fmla="*/ 3381 h 16980"/>
                <a:gd name="T120" fmla="*/ 3466 w 6132"/>
                <a:gd name="T121" fmla="*/ 3480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grpFill/>
            <a:ln w="19050" cap="rnd" cmpd="sng" algn="ctr">
              <a:solidFill>
                <a:srgbClr val="54A021">
                  <a:shade val="50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51" name="Freeform 17"/>
            <p:cNvSpPr>
              <a:spLocks/>
            </p:cNvSpPr>
            <p:nvPr/>
          </p:nvSpPr>
          <p:spPr bwMode="auto">
            <a:xfrm>
              <a:off x="2642" y="1731"/>
              <a:ext cx="161" cy="499"/>
            </a:xfrm>
            <a:custGeom>
              <a:avLst/>
              <a:gdLst>
                <a:gd name="T0" fmla="*/ 4558 w 6132"/>
                <a:gd name="T1" fmla="*/ 3551 h 16980"/>
                <a:gd name="T2" fmla="*/ 4932 w 6132"/>
                <a:gd name="T3" fmla="*/ 3676 h 16980"/>
                <a:gd name="T4" fmla="*/ 5287 w 6132"/>
                <a:gd name="T5" fmla="*/ 3900 h 16980"/>
                <a:gd name="T6" fmla="*/ 5619 w 6132"/>
                <a:gd name="T7" fmla="*/ 4220 h 16980"/>
                <a:gd name="T8" fmla="*/ 5880 w 6132"/>
                <a:gd name="T9" fmla="*/ 4585 h 16980"/>
                <a:gd name="T10" fmla="*/ 6049 w 6132"/>
                <a:gd name="T11" fmla="*/ 4967 h 16980"/>
                <a:gd name="T12" fmla="*/ 6127 w 6132"/>
                <a:gd name="T13" fmla="*/ 5370 h 16980"/>
                <a:gd name="T14" fmla="*/ 6122 w 6132"/>
                <a:gd name="T15" fmla="*/ 9793 h 16980"/>
                <a:gd name="T16" fmla="*/ 6053 w 6132"/>
                <a:gd name="T17" fmla="*/ 10109 h 16980"/>
                <a:gd name="T18" fmla="*/ 5917 w 6132"/>
                <a:gd name="T19" fmla="*/ 10397 h 16980"/>
                <a:gd name="T20" fmla="*/ 5715 w 6132"/>
                <a:gd name="T21" fmla="*/ 10660 h 16980"/>
                <a:gd name="T22" fmla="*/ 5455 w 6132"/>
                <a:gd name="T23" fmla="*/ 10883 h 16980"/>
                <a:gd name="T24" fmla="*/ 5145 w 6132"/>
                <a:gd name="T25" fmla="*/ 11056 h 16980"/>
                <a:gd name="T26" fmla="*/ 4787 w 6132"/>
                <a:gd name="T27" fmla="*/ 11178 h 16980"/>
                <a:gd name="T28" fmla="*/ 1424 w 6132"/>
                <a:gd name="T29" fmla="*/ 11201 h 16980"/>
                <a:gd name="T30" fmla="*/ 1026 w 6132"/>
                <a:gd name="T31" fmla="*/ 11058 h 16980"/>
                <a:gd name="T32" fmla="*/ 719 w 6132"/>
                <a:gd name="T33" fmla="*/ 10901 h 16980"/>
                <a:gd name="T34" fmla="*/ 456 w 6132"/>
                <a:gd name="T35" fmla="*/ 10714 h 16980"/>
                <a:gd name="T36" fmla="*/ 247 w 6132"/>
                <a:gd name="T37" fmla="*/ 10503 h 16980"/>
                <a:gd name="T38" fmla="*/ 101 w 6132"/>
                <a:gd name="T39" fmla="*/ 10281 h 16980"/>
                <a:gd name="T40" fmla="*/ 19 w 6132"/>
                <a:gd name="T41" fmla="*/ 10047 h 16980"/>
                <a:gd name="T42" fmla="*/ 1 w 6132"/>
                <a:gd name="T43" fmla="*/ 5453 h 16980"/>
                <a:gd name="T44" fmla="*/ 57 w 6132"/>
                <a:gd name="T45" fmla="*/ 4978 h 16980"/>
                <a:gd name="T46" fmla="*/ 208 w 6132"/>
                <a:gd name="T47" fmla="*/ 4560 h 16980"/>
                <a:gd name="T48" fmla="*/ 453 w 6132"/>
                <a:gd name="T49" fmla="*/ 4201 h 16980"/>
                <a:gd name="T50" fmla="*/ 789 w 6132"/>
                <a:gd name="T51" fmla="*/ 3904 h 16980"/>
                <a:gd name="T52" fmla="*/ 1194 w 6132"/>
                <a:gd name="T53" fmla="*/ 3691 h 16980"/>
                <a:gd name="T54" fmla="*/ 1670 w 6132"/>
                <a:gd name="T55" fmla="*/ 3564 h 16980"/>
                <a:gd name="T56" fmla="*/ 2212 w 6132"/>
                <a:gd name="T57" fmla="*/ 3522 h 16980"/>
                <a:gd name="T58" fmla="*/ 2312 w 6132"/>
                <a:gd name="T59" fmla="*/ 3514 h 16980"/>
                <a:gd name="T60" fmla="*/ 2617 w 6132"/>
                <a:gd name="T61" fmla="*/ 3511 h 16980"/>
                <a:gd name="T62" fmla="*/ 2686 w 6132"/>
                <a:gd name="T63" fmla="*/ 3430 h 16980"/>
                <a:gd name="T64" fmla="*/ 2402 w 6132"/>
                <a:gd name="T65" fmla="*/ 3322 h 16980"/>
                <a:gd name="T66" fmla="*/ 2117 w 6132"/>
                <a:gd name="T67" fmla="*/ 3158 h 16980"/>
                <a:gd name="T68" fmla="*/ 1869 w 6132"/>
                <a:gd name="T69" fmla="*/ 2950 h 16980"/>
                <a:gd name="T70" fmla="*/ 1660 w 6132"/>
                <a:gd name="T71" fmla="*/ 2699 h 16980"/>
                <a:gd name="T72" fmla="*/ 1506 w 6132"/>
                <a:gd name="T73" fmla="*/ 2420 h 16980"/>
                <a:gd name="T74" fmla="*/ 1408 w 6132"/>
                <a:gd name="T75" fmla="*/ 2123 h 16980"/>
                <a:gd name="T76" fmla="*/ 1367 w 6132"/>
                <a:gd name="T77" fmla="*/ 1804 h 16980"/>
                <a:gd name="T78" fmla="*/ 1390 w 6132"/>
                <a:gd name="T79" fmla="*/ 1427 h 16980"/>
                <a:gd name="T80" fmla="*/ 1493 w 6132"/>
                <a:gd name="T81" fmla="*/ 1068 h 16980"/>
                <a:gd name="T82" fmla="*/ 1676 w 6132"/>
                <a:gd name="T83" fmla="*/ 742 h 16980"/>
                <a:gd name="T84" fmla="*/ 1940 w 6132"/>
                <a:gd name="T85" fmla="*/ 448 h 16980"/>
                <a:gd name="T86" fmla="*/ 2247 w 6132"/>
                <a:gd name="T87" fmla="*/ 219 h 16980"/>
                <a:gd name="T88" fmla="*/ 2588 w 6132"/>
                <a:gd name="T89" fmla="*/ 71 h 16980"/>
                <a:gd name="T90" fmla="*/ 2962 w 6132"/>
                <a:gd name="T91" fmla="*/ 4 h 16980"/>
                <a:gd name="T92" fmla="*/ 3356 w 6132"/>
                <a:gd name="T93" fmla="*/ 18 h 16980"/>
                <a:gd name="T94" fmla="*/ 3721 w 6132"/>
                <a:gd name="T95" fmla="*/ 111 h 16980"/>
                <a:gd name="T96" fmla="*/ 4053 w 6132"/>
                <a:gd name="T97" fmla="*/ 287 h 16980"/>
                <a:gd name="T98" fmla="*/ 4353 w 6132"/>
                <a:gd name="T99" fmla="*/ 542 h 16980"/>
                <a:gd name="T100" fmla="*/ 4588 w 6132"/>
                <a:gd name="T101" fmla="*/ 847 h 16980"/>
                <a:gd name="T102" fmla="*/ 4745 w 6132"/>
                <a:gd name="T103" fmla="*/ 1184 h 16980"/>
                <a:gd name="T104" fmla="*/ 4820 w 6132"/>
                <a:gd name="T105" fmla="*/ 1555 h 16980"/>
                <a:gd name="T106" fmla="*/ 4818 w 6132"/>
                <a:gd name="T107" fmla="*/ 1917 h 16980"/>
                <a:gd name="T108" fmla="*/ 4752 w 6132"/>
                <a:gd name="T109" fmla="*/ 2240 h 16980"/>
                <a:gd name="T110" fmla="*/ 4624 w 6132"/>
                <a:gd name="T111" fmla="*/ 2541 h 16980"/>
                <a:gd name="T112" fmla="*/ 4431 w 6132"/>
                <a:gd name="T113" fmla="*/ 2824 h 16980"/>
                <a:gd name="T114" fmla="*/ 4192 w 6132"/>
                <a:gd name="T115" fmla="*/ 3066 h 16980"/>
                <a:gd name="T116" fmla="*/ 3919 w 6132"/>
                <a:gd name="T117" fmla="*/ 3252 h 16980"/>
                <a:gd name="T118" fmla="*/ 3611 w 6132"/>
                <a:gd name="T119" fmla="*/ 3381 h 16980"/>
                <a:gd name="T120" fmla="*/ 3466 w 6132"/>
                <a:gd name="T121" fmla="*/ 3480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grpFill/>
            <a:ln w="19050" cap="rnd" cmpd="sng" algn="ctr">
              <a:solidFill>
                <a:srgbClr val="54A021">
                  <a:shade val="50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52" name="Freeform 17"/>
            <p:cNvSpPr>
              <a:spLocks/>
            </p:cNvSpPr>
            <p:nvPr/>
          </p:nvSpPr>
          <p:spPr bwMode="auto">
            <a:xfrm>
              <a:off x="2594" y="2169"/>
              <a:ext cx="161" cy="499"/>
            </a:xfrm>
            <a:custGeom>
              <a:avLst/>
              <a:gdLst>
                <a:gd name="T0" fmla="*/ 4558 w 6132"/>
                <a:gd name="T1" fmla="*/ 3551 h 16980"/>
                <a:gd name="T2" fmla="*/ 4932 w 6132"/>
                <a:gd name="T3" fmla="*/ 3676 h 16980"/>
                <a:gd name="T4" fmla="*/ 5287 w 6132"/>
                <a:gd name="T5" fmla="*/ 3900 h 16980"/>
                <a:gd name="T6" fmla="*/ 5619 w 6132"/>
                <a:gd name="T7" fmla="*/ 4220 h 16980"/>
                <a:gd name="T8" fmla="*/ 5880 w 6132"/>
                <a:gd name="T9" fmla="*/ 4585 h 16980"/>
                <a:gd name="T10" fmla="*/ 6049 w 6132"/>
                <a:gd name="T11" fmla="*/ 4967 h 16980"/>
                <a:gd name="T12" fmla="*/ 6127 w 6132"/>
                <a:gd name="T13" fmla="*/ 5370 h 16980"/>
                <a:gd name="T14" fmla="*/ 6122 w 6132"/>
                <a:gd name="T15" fmla="*/ 9793 h 16980"/>
                <a:gd name="T16" fmla="*/ 6053 w 6132"/>
                <a:gd name="T17" fmla="*/ 10109 h 16980"/>
                <a:gd name="T18" fmla="*/ 5917 w 6132"/>
                <a:gd name="T19" fmla="*/ 10397 h 16980"/>
                <a:gd name="T20" fmla="*/ 5715 w 6132"/>
                <a:gd name="T21" fmla="*/ 10660 h 16980"/>
                <a:gd name="T22" fmla="*/ 5455 w 6132"/>
                <a:gd name="T23" fmla="*/ 10883 h 16980"/>
                <a:gd name="T24" fmla="*/ 5145 w 6132"/>
                <a:gd name="T25" fmla="*/ 11056 h 16980"/>
                <a:gd name="T26" fmla="*/ 4787 w 6132"/>
                <a:gd name="T27" fmla="*/ 11178 h 16980"/>
                <a:gd name="T28" fmla="*/ 1424 w 6132"/>
                <a:gd name="T29" fmla="*/ 11201 h 16980"/>
                <a:gd name="T30" fmla="*/ 1026 w 6132"/>
                <a:gd name="T31" fmla="*/ 11058 h 16980"/>
                <a:gd name="T32" fmla="*/ 719 w 6132"/>
                <a:gd name="T33" fmla="*/ 10901 h 16980"/>
                <a:gd name="T34" fmla="*/ 456 w 6132"/>
                <a:gd name="T35" fmla="*/ 10714 h 16980"/>
                <a:gd name="T36" fmla="*/ 247 w 6132"/>
                <a:gd name="T37" fmla="*/ 10503 h 16980"/>
                <a:gd name="T38" fmla="*/ 101 w 6132"/>
                <a:gd name="T39" fmla="*/ 10281 h 16980"/>
                <a:gd name="T40" fmla="*/ 19 w 6132"/>
                <a:gd name="T41" fmla="*/ 10047 h 16980"/>
                <a:gd name="T42" fmla="*/ 1 w 6132"/>
                <a:gd name="T43" fmla="*/ 5453 h 16980"/>
                <a:gd name="T44" fmla="*/ 57 w 6132"/>
                <a:gd name="T45" fmla="*/ 4978 h 16980"/>
                <a:gd name="T46" fmla="*/ 208 w 6132"/>
                <a:gd name="T47" fmla="*/ 4560 h 16980"/>
                <a:gd name="T48" fmla="*/ 453 w 6132"/>
                <a:gd name="T49" fmla="*/ 4201 h 16980"/>
                <a:gd name="T50" fmla="*/ 789 w 6132"/>
                <a:gd name="T51" fmla="*/ 3904 h 16980"/>
                <a:gd name="T52" fmla="*/ 1194 w 6132"/>
                <a:gd name="T53" fmla="*/ 3691 h 16980"/>
                <a:gd name="T54" fmla="*/ 1670 w 6132"/>
                <a:gd name="T55" fmla="*/ 3564 h 16980"/>
                <a:gd name="T56" fmla="*/ 2212 w 6132"/>
                <a:gd name="T57" fmla="*/ 3522 h 16980"/>
                <a:gd name="T58" fmla="*/ 2312 w 6132"/>
                <a:gd name="T59" fmla="*/ 3514 h 16980"/>
                <a:gd name="T60" fmla="*/ 2617 w 6132"/>
                <a:gd name="T61" fmla="*/ 3511 h 16980"/>
                <a:gd name="T62" fmla="*/ 2686 w 6132"/>
                <a:gd name="T63" fmla="*/ 3430 h 16980"/>
                <a:gd name="T64" fmla="*/ 2402 w 6132"/>
                <a:gd name="T65" fmla="*/ 3322 h 16980"/>
                <a:gd name="T66" fmla="*/ 2117 w 6132"/>
                <a:gd name="T67" fmla="*/ 3158 h 16980"/>
                <a:gd name="T68" fmla="*/ 1869 w 6132"/>
                <a:gd name="T69" fmla="*/ 2950 h 16980"/>
                <a:gd name="T70" fmla="*/ 1660 w 6132"/>
                <a:gd name="T71" fmla="*/ 2699 h 16980"/>
                <a:gd name="T72" fmla="*/ 1506 w 6132"/>
                <a:gd name="T73" fmla="*/ 2420 h 16980"/>
                <a:gd name="T74" fmla="*/ 1408 w 6132"/>
                <a:gd name="T75" fmla="*/ 2123 h 16980"/>
                <a:gd name="T76" fmla="*/ 1367 w 6132"/>
                <a:gd name="T77" fmla="*/ 1804 h 16980"/>
                <a:gd name="T78" fmla="*/ 1390 w 6132"/>
                <a:gd name="T79" fmla="*/ 1427 h 16980"/>
                <a:gd name="T80" fmla="*/ 1493 w 6132"/>
                <a:gd name="T81" fmla="*/ 1068 h 16980"/>
                <a:gd name="T82" fmla="*/ 1676 w 6132"/>
                <a:gd name="T83" fmla="*/ 742 h 16980"/>
                <a:gd name="T84" fmla="*/ 1940 w 6132"/>
                <a:gd name="T85" fmla="*/ 448 h 16980"/>
                <a:gd name="T86" fmla="*/ 2247 w 6132"/>
                <a:gd name="T87" fmla="*/ 219 h 16980"/>
                <a:gd name="T88" fmla="*/ 2588 w 6132"/>
                <a:gd name="T89" fmla="*/ 71 h 16980"/>
                <a:gd name="T90" fmla="*/ 2962 w 6132"/>
                <a:gd name="T91" fmla="*/ 4 h 16980"/>
                <a:gd name="T92" fmla="*/ 3356 w 6132"/>
                <a:gd name="T93" fmla="*/ 18 h 16980"/>
                <a:gd name="T94" fmla="*/ 3721 w 6132"/>
                <a:gd name="T95" fmla="*/ 111 h 16980"/>
                <a:gd name="T96" fmla="*/ 4053 w 6132"/>
                <a:gd name="T97" fmla="*/ 287 h 16980"/>
                <a:gd name="T98" fmla="*/ 4353 w 6132"/>
                <a:gd name="T99" fmla="*/ 542 h 16980"/>
                <a:gd name="T100" fmla="*/ 4588 w 6132"/>
                <a:gd name="T101" fmla="*/ 847 h 16980"/>
                <a:gd name="T102" fmla="*/ 4745 w 6132"/>
                <a:gd name="T103" fmla="*/ 1184 h 16980"/>
                <a:gd name="T104" fmla="*/ 4820 w 6132"/>
                <a:gd name="T105" fmla="*/ 1555 h 16980"/>
                <a:gd name="T106" fmla="*/ 4818 w 6132"/>
                <a:gd name="T107" fmla="*/ 1917 h 16980"/>
                <a:gd name="T108" fmla="*/ 4752 w 6132"/>
                <a:gd name="T109" fmla="*/ 2240 h 16980"/>
                <a:gd name="T110" fmla="*/ 4624 w 6132"/>
                <a:gd name="T111" fmla="*/ 2541 h 16980"/>
                <a:gd name="T112" fmla="*/ 4431 w 6132"/>
                <a:gd name="T113" fmla="*/ 2824 h 16980"/>
                <a:gd name="T114" fmla="*/ 4192 w 6132"/>
                <a:gd name="T115" fmla="*/ 3066 h 16980"/>
                <a:gd name="T116" fmla="*/ 3919 w 6132"/>
                <a:gd name="T117" fmla="*/ 3252 h 16980"/>
                <a:gd name="T118" fmla="*/ 3611 w 6132"/>
                <a:gd name="T119" fmla="*/ 3381 h 16980"/>
                <a:gd name="T120" fmla="*/ 3466 w 6132"/>
                <a:gd name="T121" fmla="*/ 3480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grpFill/>
            <a:ln w="19050" cap="rnd" cmpd="sng" algn="ctr">
              <a:solidFill>
                <a:srgbClr val="54A021">
                  <a:shade val="50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prstClr val="white"/>
                </a:solidFill>
                <a:latin typeface="Trebuchet MS"/>
              </a:endParaRPr>
            </a:p>
          </p:txBody>
        </p:sp>
      </p:grpSp>
      <p:grpSp>
        <p:nvGrpSpPr>
          <p:cNvPr id="19" name="Group 11"/>
          <p:cNvGrpSpPr>
            <a:grpSpLocks/>
          </p:cNvGrpSpPr>
          <p:nvPr/>
        </p:nvGrpSpPr>
        <p:grpSpPr bwMode="auto">
          <a:xfrm>
            <a:off x="562103" y="2902841"/>
            <a:ext cx="780933" cy="1282225"/>
            <a:chOff x="2594" y="1709"/>
            <a:chExt cx="576" cy="964"/>
          </a:xfrm>
          <a:solidFill>
            <a:srgbClr val="002060"/>
          </a:solidFill>
        </p:grpSpPr>
        <p:sp>
          <p:nvSpPr>
            <p:cNvPr id="54" name="Freeform 12"/>
            <p:cNvSpPr>
              <a:spLocks/>
            </p:cNvSpPr>
            <p:nvPr/>
          </p:nvSpPr>
          <p:spPr bwMode="auto">
            <a:xfrm>
              <a:off x="3009" y="1709"/>
              <a:ext cx="161" cy="499"/>
            </a:xfrm>
            <a:custGeom>
              <a:avLst/>
              <a:gdLst>
                <a:gd name="T0" fmla="*/ 4558 w 6132"/>
                <a:gd name="T1" fmla="*/ 3551 h 16980"/>
                <a:gd name="T2" fmla="*/ 4932 w 6132"/>
                <a:gd name="T3" fmla="*/ 3676 h 16980"/>
                <a:gd name="T4" fmla="*/ 5287 w 6132"/>
                <a:gd name="T5" fmla="*/ 3900 h 16980"/>
                <a:gd name="T6" fmla="*/ 5619 w 6132"/>
                <a:gd name="T7" fmla="*/ 4220 h 16980"/>
                <a:gd name="T8" fmla="*/ 5880 w 6132"/>
                <a:gd name="T9" fmla="*/ 4585 h 16980"/>
                <a:gd name="T10" fmla="*/ 6049 w 6132"/>
                <a:gd name="T11" fmla="*/ 4967 h 16980"/>
                <a:gd name="T12" fmla="*/ 6127 w 6132"/>
                <a:gd name="T13" fmla="*/ 5370 h 16980"/>
                <a:gd name="T14" fmla="*/ 6122 w 6132"/>
                <a:gd name="T15" fmla="*/ 9793 h 16980"/>
                <a:gd name="T16" fmla="*/ 6053 w 6132"/>
                <a:gd name="T17" fmla="*/ 10109 h 16980"/>
                <a:gd name="T18" fmla="*/ 5917 w 6132"/>
                <a:gd name="T19" fmla="*/ 10397 h 16980"/>
                <a:gd name="T20" fmla="*/ 5715 w 6132"/>
                <a:gd name="T21" fmla="*/ 10660 h 16980"/>
                <a:gd name="T22" fmla="*/ 5455 w 6132"/>
                <a:gd name="T23" fmla="*/ 10883 h 16980"/>
                <a:gd name="T24" fmla="*/ 5145 w 6132"/>
                <a:gd name="T25" fmla="*/ 11056 h 16980"/>
                <a:gd name="T26" fmla="*/ 4787 w 6132"/>
                <a:gd name="T27" fmla="*/ 11178 h 16980"/>
                <a:gd name="T28" fmla="*/ 1424 w 6132"/>
                <a:gd name="T29" fmla="*/ 11201 h 16980"/>
                <a:gd name="T30" fmla="*/ 1026 w 6132"/>
                <a:gd name="T31" fmla="*/ 11058 h 16980"/>
                <a:gd name="T32" fmla="*/ 719 w 6132"/>
                <a:gd name="T33" fmla="*/ 10901 h 16980"/>
                <a:gd name="T34" fmla="*/ 456 w 6132"/>
                <a:gd name="T35" fmla="*/ 10714 h 16980"/>
                <a:gd name="T36" fmla="*/ 247 w 6132"/>
                <a:gd name="T37" fmla="*/ 10503 h 16980"/>
                <a:gd name="T38" fmla="*/ 101 w 6132"/>
                <a:gd name="T39" fmla="*/ 10281 h 16980"/>
                <a:gd name="T40" fmla="*/ 19 w 6132"/>
                <a:gd name="T41" fmla="*/ 10047 h 16980"/>
                <a:gd name="T42" fmla="*/ 1 w 6132"/>
                <a:gd name="T43" fmla="*/ 5453 h 16980"/>
                <a:gd name="T44" fmla="*/ 57 w 6132"/>
                <a:gd name="T45" fmla="*/ 4978 h 16980"/>
                <a:gd name="T46" fmla="*/ 208 w 6132"/>
                <a:gd name="T47" fmla="*/ 4560 h 16980"/>
                <a:gd name="T48" fmla="*/ 453 w 6132"/>
                <a:gd name="T49" fmla="*/ 4201 h 16980"/>
                <a:gd name="T50" fmla="*/ 789 w 6132"/>
                <a:gd name="T51" fmla="*/ 3904 h 16980"/>
                <a:gd name="T52" fmla="*/ 1194 w 6132"/>
                <a:gd name="T53" fmla="*/ 3691 h 16980"/>
                <a:gd name="T54" fmla="*/ 1670 w 6132"/>
                <a:gd name="T55" fmla="*/ 3564 h 16980"/>
                <a:gd name="T56" fmla="*/ 2212 w 6132"/>
                <a:gd name="T57" fmla="*/ 3522 h 16980"/>
                <a:gd name="T58" fmla="*/ 2312 w 6132"/>
                <a:gd name="T59" fmla="*/ 3514 h 16980"/>
                <a:gd name="T60" fmla="*/ 2617 w 6132"/>
                <a:gd name="T61" fmla="*/ 3511 h 16980"/>
                <a:gd name="T62" fmla="*/ 2686 w 6132"/>
                <a:gd name="T63" fmla="*/ 3430 h 16980"/>
                <a:gd name="T64" fmla="*/ 2402 w 6132"/>
                <a:gd name="T65" fmla="*/ 3322 h 16980"/>
                <a:gd name="T66" fmla="*/ 2117 w 6132"/>
                <a:gd name="T67" fmla="*/ 3158 h 16980"/>
                <a:gd name="T68" fmla="*/ 1869 w 6132"/>
                <a:gd name="T69" fmla="*/ 2950 h 16980"/>
                <a:gd name="T70" fmla="*/ 1660 w 6132"/>
                <a:gd name="T71" fmla="*/ 2699 h 16980"/>
                <a:gd name="T72" fmla="*/ 1506 w 6132"/>
                <a:gd name="T73" fmla="*/ 2420 h 16980"/>
                <a:gd name="T74" fmla="*/ 1408 w 6132"/>
                <a:gd name="T75" fmla="*/ 2123 h 16980"/>
                <a:gd name="T76" fmla="*/ 1367 w 6132"/>
                <a:gd name="T77" fmla="*/ 1804 h 16980"/>
                <a:gd name="T78" fmla="*/ 1390 w 6132"/>
                <a:gd name="T79" fmla="*/ 1427 h 16980"/>
                <a:gd name="T80" fmla="*/ 1493 w 6132"/>
                <a:gd name="T81" fmla="*/ 1068 h 16980"/>
                <a:gd name="T82" fmla="*/ 1676 w 6132"/>
                <a:gd name="T83" fmla="*/ 742 h 16980"/>
                <a:gd name="T84" fmla="*/ 1940 w 6132"/>
                <a:gd name="T85" fmla="*/ 448 h 16980"/>
                <a:gd name="T86" fmla="*/ 2247 w 6132"/>
                <a:gd name="T87" fmla="*/ 219 h 16980"/>
                <a:gd name="T88" fmla="*/ 2588 w 6132"/>
                <a:gd name="T89" fmla="*/ 71 h 16980"/>
                <a:gd name="T90" fmla="*/ 2962 w 6132"/>
                <a:gd name="T91" fmla="*/ 4 h 16980"/>
                <a:gd name="T92" fmla="*/ 3356 w 6132"/>
                <a:gd name="T93" fmla="*/ 18 h 16980"/>
                <a:gd name="T94" fmla="*/ 3721 w 6132"/>
                <a:gd name="T95" fmla="*/ 111 h 16980"/>
                <a:gd name="T96" fmla="*/ 4053 w 6132"/>
                <a:gd name="T97" fmla="*/ 287 h 16980"/>
                <a:gd name="T98" fmla="*/ 4353 w 6132"/>
                <a:gd name="T99" fmla="*/ 542 h 16980"/>
                <a:gd name="T100" fmla="*/ 4588 w 6132"/>
                <a:gd name="T101" fmla="*/ 847 h 16980"/>
                <a:gd name="T102" fmla="*/ 4745 w 6132"/>
                <a:gd name="T103" fmla="*/ 1184 h 16980"/>
                <a:gd name="T104" fmla="*/ 4820 w 6132"/>
                <a:gd name="T105" fmla="*/ 1555 h 16980"/>
                <a:gd name="T106" fmla="*/ 4818 w 6132"/>
                <a:gd name="T107" fmla="*/ 1917 h 16980"/>
                <a:gd name="T108" fmla="*/ 4752 w 6132"/>
                <a:gd name="T109" fmla="*/ 2240 h 16980"/>
                <a:gd name="T110" fmla="*/ 4624 w 6132"/>
                <a:gd name="T111" fmla="*/ 2541 h 16980"/>
                <a:gd name="T112" fmla="*/ 4431 w 6132"/>
                <a:gd name="T113" fmla="*/ 2824 h 16980"/>
                <a:gd name="T114" fmla="*/ 4192 w 6132"/>
                <a:gd name="T115" fmla="*/ 3066 h 16980"/>
                <a:gd name="T116" fmla="*/ 3919 w 6132"/>
                <a:gd name="T117" fmla="*/ 3252 h 16980"/>
                <a:gd name="T118" fmla="*/ 3611 w 6132"/>
                <a:gd name="T119" fmla="*/ 3381 h 16980"/>
                <a:gd name="T120" fmla="*/ 3466 w 6132"/>
                <a:gd name="T121" fmla="*/ 3480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grpFill/>
            <a:ln w="19050" cap="rnd" cmpd="sng" algn="ctr">
              <a:solidFill>
                <a:srgbClr val="54A021">
                  <a:shade val="50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srgbClr val="00B050"/>
                </a:solidFill>
                <a:latin typeface="Trebuchet MS"/>
              </a:endParaRPr>
            </a:p>
          </p:txBody>
        </p:sp>
        <p:sp>
          <p:nvSpPr>
            <p:cNvPr id="55" name="Freeform 17"/>
            <p:cNvSpPr>
              <a:spLocks/>
            </p:cNvSpPr>
            <p:nvPr/>
          </p:nvSpPr>
          <p:spPr bwMode="auto">
            <a:xfrm>
              <a:off x="2968" y="2174"/>
              <a:ext cx="161" cy="499"/>
            </a:xfrm>
            <a:custGeom>
              <a:avLst/>
              <a:gdLst>
                <a:gd name="T0" fmla="*/ 4558 w 6132"/>
                <a:gd name="T1" fmla="*/ 3551 h 16980"/>
                <a:gd name="T2" fmla="*/ 4932 w 6132"/>
                <a:gd name="T3" fmla="*/ 3676 h 16980"/>
                <a:gd name="T4" fmla="*/ 5287 w 6132"/>
                <a:gd name="T5" fmla="*/ 3900 h 16980"/>
                <a:gd name="T6" fmla="*/ 5619 w 6132"/>
                <a:gd name="T7" fmla="*/ 4220 h 16980"/>
                <a:gd name="T8" fmla="*/ 5880 w 6132"/>
                <a:gd name="T9" fmla="*/ 4585 h 16980"/>
                <a:gd name="T10" fmla="*/ 6049 w 6132"/>
                <a:gd name="T11" fmla="*/ 4967 h 16980"/>
                <a:gd name="T12" fmla="*/ 6127 w 6132"/>
                <a:gd name="T13" fmla="*/ 5370 h 16980"/>
                <a:gd name="T14" fmla="*/ 6122 w 6132"/>
                <a:gd name="T15" fmla="*/ 9793 h 16980"/>
                <a:gd name="T16" fmla="*/ 6053 w 6132"/>
                <a:gd name="T17" fmla="*/ 10109 h 16980"/>
                <a:gd name="T18" fmla="*/ 5917 w 6132"/>
                <a:gd name="T19" fmla="*/ 10397 h 16980"/>
                <a:gd name="T20" fmla="*/ 5715 w 6132"/>
                <a:gd name="T21" fmla="*/ 10660 h 16980"/>
                <a:gd name="T22" fmla="*/ 5455 w 6132"/>
                <a:gd name="T23" fmla="*/ 10883 h 16980"/>
                <a:gd name="T24" fmla="*/ 5145 w 6132"/>
                <a:gd name="T25" fmla="*/ 11056 h 16980"/>
                <a:gd name="T26" fmla="*/ 4787 w 6132"/>
                <a:gd name="T27" fmla="*/ 11178 h 16980"/>
                <a:gd name="T28" fmla="*/ 1424 w 6132"/>
                <a:gd name="T29" fmla="*/ 11201 h 16980"/>
                <a:gd name="T30" fmla="*/ 1026 w 6132"/>
                <a:gd name="T31" fmla="*/ 11058 h 16980"/>
                <a:gd name="T32" fmla="*/ 719 w 6132"/>
                <a:gd name="T33" fmla="*/ 10901 h 16980"/>
                <a:gd name="T34" fmla="*/ 456 w 6132"/>
                <a:gd name="T35" fmla="*/ 10714 h 16980"/>
                <a:gd name="T36" fmla="*/ 247 w 6132"/>
                <a:gd name="T37" fmla="*/ 10503 h 16980"/>
                <a:gd name="T38" fmla="*/ 101 w 6132"/>
                <a:gd name="T39" fmla="*/ 10281 h 16980"/>
                <a:gd name="T40" fmla="*/ 19 w 6132"/>
                <a:gd name="T41" fmla="*/ 10047 h 16980"/>
                <a:gd name="T42" fmla="*/ 1 w 6132"/>
                <a:gd name="T43" fmla="*/ 5453 h 16980"/>
                <a:gd name="T44" fmla="*/ 57 w 6132"/>
                <a:gd name="T45" fmla="*/ 4978 h 16980"/>
                <a:gd name="T46" fmla="*/ 208 w 6132"/>
                <a:gd name="T47" fmla="*/ 4560 h 16980"/>
                <a:gd name="T48" fmla="*/ 453 w 6132"/>
                <a:gd name="T49" fmla="*/ 4201 h 16980"/>
                <a:gd name="T50" fmla="*/ 789 w 6132"/>
                <a:gd name="T51" fmla="*/ 3904 h 16980"/>
                <a:gd name="T52" fmla="*/ 1194 w 6132"/>
                <a:gd name="T53" fmla="*/ 3691 h 16980"/>
                <a:gd name="T54" fmla="*/ 1670 w 6132"/>
                <a:gd name="T55" fmla="*/ 3564 h 16980"/>
                <a:gd name="T56" fmla="*/ 2212 w 6132"/>
                <a:gd name="T57" fmla="*/ 3522 h 16980"/>
                <a:gd name="T58" fmla="*/ 2312 w 6132"/>
                <a:gd name="T59" fmla="*/ 3514 h 16980"/>
                <a:gd name="T60" fmla="*/ 2617 w 6132"/>
                <a:gd name="T61" fmla="*/ 3511 h 16980"/>
                <a:gd name="T62" fmla="*/ 2686 w 6132"/>
                <a:gd name="T63" fmla="*/ 3430 h 16980"/>
                <a:gd name="T64" fmla="*/ 2402 w 6132"/>
                <a:gd name="T65" fmla="*/ 3322 h 16980"/>
                <a:gd name="T66" fmla="*/ 2117 w 6132"/>
                <a:gd name="T67" fmla="*/ 3158 h 16980"/>
                <a:gd name="T68" fmla="*/ 1869 w 6132"/>
                <a:gd name="T69" fmla="*/ 2950 h 16980"/>
                <a:gd name="T70" fmla="*/ 1660 w 6132"/>
                <a:gd name="T71" fmla="*/ 2699 h 16980"/>
                <a:gd name="T72" fmla="*/ 1506 w 6132"/>
                <a:gd name="T73" fmla="*/ 2420 h 16980"/>
                <a:gd name="T74" fmla="*/ 1408 w 6132"/>
                <a:gd name="T75" fmla="*/ 2123 h 16980"/>
                <a:gd name="T76" fmla="*/ 1367 w 6132"/>
                <a:gd name="T77" fmla="*/ 1804 h 16980"/>
                <a:gd name="T78" fmla="*/ 1390 w 6132"/>
                <a:gd name="T79" fmla="*/ 1427 h 16980"/>
                <a:gd name="T80" fmla="*/ 1493 w 6132"/>
                <a:gd name="T81" fmla="*/ 1068 h 16980"/>
                <a:gd name="T82" fmla="*/ 1676 w 6132"/>
                <a:gd name="T83" fmla="*/ 742 h 16980"/>
                <a:gd name="T84" fmla="*/ 1940 w 6132"/>
                <a:gd name="T85" fmla="*/ 448 h 16980"/>
                <a:gd name="T86" fmla="*/ 2247 w 6132"/>
                <a:gd name="T87" fmla="*/ 219 h 16980"/>
                <a:gd name="T88" fmla="*/ 2588 w 6132"/>
                <a:gd name="T89" fmla="*/ 71 h 16980"/>
                <a:gd name="T90" fmla="*/ 2962 w 6132"/>
                <a:gd name="T91" fmla="*/ 4 h 16980"/>
                <a:gd name="T92" fmla="*/ 3356 w 6132"/>
                <a:gd name="T93" fmla="*/ 18 h 16980"/>
                <a:gd name="T94" fmla="*/ 3721 w 6132"/>
                <a:gd name="T95" fmla="*/ 111 h 16980"/>
                <a:gd name="T96" fmla="*/ 4053 w 6132"/>
                <a:gd name="T97" fmla="*/ 287 h 16980"/>
                <a:gd name="T98" fmla="*/ 4353 w 6132"/>
                <a:gd name="T99" fmla="*/ 542 h 16980"/>
                <a:gd name="T100" fmla="*/ 4588 w 6132"/>
                <a:gd name="T101" fmla="*/ 847 h 16980"/>
                <a:gd name="T102" fmla="*/ 4745 w 6132"/>
                <a:gd name="T103" fmla="*/ 1184 h 16980"/>
                <a:gd name="T104" fmla="*/ 4820 w 6132"/>
                <a:gd name="T105" fmla="*/ 1555 h 16980"/>
                <a:gd name="T106" fmla="*/ 4818 w 6132"/>
                <a:gd name="T107" fmla="*/ 1917 h 16980"/>
                <a:gd name="T108" fmla="*/ 4752 w 6132"/>
                <a:gd name="T109" fmla="*/ 2240 h 16980"/>
                <a:gd name="T110" fmla="*/ 4624 w 6132"/>
                <a:gd name="T111" fmla="*/ 2541 h 16980"/>
                <a:gd name="T112" fmla="*/ 4431 w 6132"/>
                <a:gd name="T113" fmla="*/ 2824 h 16980"/>
                <a:gd name="T114" fmla="*/ 4192 w 6132"/>
                <a:gd name="T115" fmla="*/ 3066 h 16980"/>
                <a:gd name="T116" fmla="*/ 3919 w 6132"/>
                <a:gd name="T117" fmla="*/ 3252 h 16980"/>
                <a:gd name="T118" fmla="*/ 3611 w 6132"/>
                <a:gd name="T119" fmla="*/ 3381 h 16980"/>
                <a:gd name="T120" fmla="*/ 3466 w 6132"/>
                <a:gd name="T121" fmla="*/ 3480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grpFill/>
            <a:ln w="19050" cap="rnd" cmpd="sng" algn="ctr">
              <a:solidFill>
                <a:srgbClr val="54A021">
                  <a:shade val="50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srgbClr val="00B050"/>
                </a:solidFill>
                <a:latin typeface="Trebuchet MS"/>
              </a:endParaRPr>
            </a:p>
          </p:txBody>
        </p:sp>
        <p:sp>
          <p:nvSpPr>
            <p:cNvPr id="56" name="Freeform 17"/>
            <p:cNvSpPr>
              <a:spLocks/>
            </p:cNvSpPr>
            <p:nvPr/>
          </p:nvSpPr>
          <p:spPr bwMode="auto">
            <a:xfrm>
              <a:off x="2832" y="1731"/>
              <a:ext cx="161" cy="499"/>
            </a:xfrm>
            <a:custGeom>
              <a:avLst/>
              <a:gdLst>
                <a:gd name="T0" fmla="*/ 4558 w 6132"/>
                <a:gd name="T1" fmla="*/ 3551 h 16980"/>
                <a:gd name="T2" fmla="*/ 4932 w 6132"/>
                <a:gd name="T3" fmla="*/ 3676 h 16980"/>
                <a:gd name="T4" fmla="*/ 5287 w 6132"/>
                <a:gd name="T5" fmla="*/ 3900 h 16980"/>
                <a:gd name="T6" fmla="*/ 5619 w 6132"/>
                <a:gd name="T7" fmla="*/ 4220 h 16980"/>
                <a:gd name="T8" fmla="*/ 5880 w 6132"/>
                <a:gd name="T9" fmla="*/ 4585 h 16980"/>
                <a:gd name="T10" fmla="*/ 6049 w 6132"/>
                <a:gd name="T11" fmla="*/ 4967 h 16980"/>
                <a:gd name="T12" fmla="*/ 6127 w 6132"/>
                <a:gd name="T13" fmla="*/ 5370 h 16980"/>
                <a:gd name="T14" fmla="*/ 6122 w 6132"/>
                <a:gd name="T15" fmla="*/ 9793 h 16980"/>
                <a:gd name="T16" fmla="*/ 6053 w 6132"/>
                <a:gd name="T17" fmla="*/ 10109 h 16980"/>
                <a:gd name="T18" fmla="*/ 5917 w 6132"/>
                <a:gd name="T19" fmla="*/ 10397 h 16980"/>
                <a:gd name="T20" fmla="*/ 5715 w 6132"/>
                <a:gd name="T21" fmla="*/ 10660 h 16980"/>
                <a:gd name="T22" fmla="*/ 5455 w 6132"/>
                <a:gd name="T23" fmla="*/ 10883 h 16980"/>
                <a:gd name="T24" fmla="*/ 5145 w 6132"/>
                <a:gd name="T25" fmla="*/ 11056 h 16980"/>
                <a:gd name="T26" fmla="*/ 4787 w 6132"/>
                <a:gd name="T27" fmla="*/ 11178 h 16980"/>
                <a:gd name="T28" fmla="*/ 1424 w 6132"/>
                <a:gd name="T29" fmla="*/ 11201 h 16980"/>
                <a:gd name="T30" fmla="*/ 1026 w 6132"/>
                <a:gd name="T31" fmla="*/ 11058 h 16980"/>
                <a:gd name="T32" fmla="*/ 719 w 6132"/>
                <a:gd name="T33" fmla="*/ 10901 h 16980"/>
                <a:gd name="T34" fmla="*/ 456 w 6132"/>
                <a:gd name="T35" fmla="*/ 10714 h 16980"/>
                <a:gd name="T36" fmla="*/ 247 w 6132"/>
                <a:gd name="T37" fmla="*/ 10503 h 16980"/>
                <a:gd name="T38" fmla="*/ 101 w 6132"/>
                <a:gd name="T39" fmla="*/ 10281 h 16980"/>
                <a:gd name="T40" fmla="*/ 19 w 6132"/>
                <a:gd name="T41" fmla="*/ 10047 h 16980"/>
                <a:gd name="T42" fmla="*/ 1 w 6132"/>
                <a:gd name="T43" fmla="*/ 5453 h 16980"/>
                <a:gd name="T44" fmla="*/ 57 w 6132"/>
                <a:gd name="T45" fmla="*/ 4978 h 16980"/>
                <a:gd name="T46" fmla="*/ 208 w 6132"/>
                <a:gd name="T47" fmla="*/ 4560 h 16980"/>
                <a:gd name="T48" fmla="*/ 453 w 6132"/>
                <a:gd name="T49" fmla="*/ 4201 h 16980"/>
                <a:gd name="T50" fmla="*/ 789 w 6132"/>
                <a:gd name="T51" fmla="*/ 3904 h 16980"/>
                <a:gd name="T52" fmla="*/ 1194 w 6132"/>
                <a:gd name="T53" fmla="*/ 3691 h 16980"/>
                <a:gd name="T54" fmla="*/ 1670 w 6132"/>
                <a:gd name="T55" fmla="*/ 3564 h 16980"/>
                <a:gd name="T56" fmla="*/ 2212 w 6132"/>
                <a:gd name="T57" fmla="*/ 3522 h 16980"/>
                <a:gd name="T58" fmla="*/ 2312 w 6132"/>
                <a:gd name="T59" fmla="*/ 3514 h 16980"/>
                <a:gd name="T60" fmla="*/ 2617 w 6132"/>
                <a:gd name="T61" fmla="*/ 3511 h 16980"/>
                <a:gd name="T62" fmla="*/ 2686 w 6132"/>
                <a:gd name="T63" fmla="*/ 3430 h 16980"/>
                <a:gd name="T64" fmla="*/ 2402 w 6132"/>
                <a:gd name="T65" fmla="*/ 3322 h 16980"/>
                <a:gd name="T66" fmla="*/ 2117 w 6132"/>
                <a:gd name="T67" fmla="*/ 3158 h 16980"/>
                <a:gd name="T68" fmla="*/ 1869 w 6132"/>
                <a:gd name="T69" fmla="*/ 2950 h 16980"/>
                <a:gd name="T70" fmla="*/ 1660 w 6132"/>
                <a:gd name="T71" fmla="*/ 2699 h 16980"/>
                <a:gd name="T72" fmla="*/ 1506 w 6132"/>
                <a:gd name="T73" fmla="*/ 2420 h 16980"/>
                <a:gd name="T74" fmla="*/ 1408 w 6132"/>
                <a:gd name="T75" fmla="*/ 2123 h 16980"/>
                <a:gd name="T76" fmla="*/ 1367 w 6132"/>
                <a:gd name="T77" fmla="*/ 1804 h 16980"/>
                <a:gd name="T78" fmla="*/ 1390 w 6132"/>
                <a:gd name="T79" fmla="*/ 1427 h 16980"/>
                <a:gd name="T80" fmla="*/ 1493 w 6132"/>
                <a:gd name="T81" fmla="*/ 1068 h 16980"/>
                <a:gd name="T82" fmla="*/ 1676 w 6132"/>
                <a:gd name="T83" fmla="*/ 742 h 16980"/>
                <a:gd name="T84" fmla="*/ 1940 w 6132"/>
                <a:gd name="T85" fmla="*/ 448 h 16980"/>
                <a:gd name="T86" fmla="*/ 2247 w 6132"/>
                <a:gd name="T87" fmla="*/ 219 h 16980"/>
                <a:gd name="T88" fmla="*/ 2588 w 6132"/>
                <a:gd name="T89" fmla="*/ 71 h 16980"/>
                <a:gd name="T90" fmla="*/ 2962 w 6132"/>
                <a:gd name="T91" fmla="*/ 4 h 16980"/>
                <a:gd name="T92" fmla="*/ 3356 w 6132"/>
                <a:gd name="T93" fmla="*/ 18 h 16980"/>
                <a:gd name="T94" fmla="*/ 3721 w 6132"/>
                <a:gd name="T95" fmla="*/ 111 h 16980"/>
                <a:gd name="T96" fmla="*/ 4053 w 6132"/>
                <a:gd name="T97" fmla="*/ 287 h 16980"/>
                <a:gd name="T98" fmla="*/ 4353 w 6132"/>
                <a:gd name="T99" fmla="*/ 542 h 16980"/>
                <a:gd name="T100" fmla="*/ 4588 w 6132"/>
                <a:gd name="T101" fmla="*/ 847 h 16980"/>
                <a:gd name="T102" fmla="*/ 4745 w 6132"/>
                <a:gd name="T103" fmla="*/ 1184 h 16980"/>
                <a:gd name="T104" fmla="*/ 4820 w 6132"/>
                <a:gd name="T105" fmla="*/ 1555 h 16980"/>
                <a:gd name="T106" fmla="*/ 4818 w 6132"/>
                <a:gd name="T107" fmla="*/ 1917 h 16980"/>
                <a:gd name="T108" fmla="*/ 4752 w 6132"/>
                <a:gd name="T109" fmla="*/ 2240 h 16980"/>
                <a:gd name="T110" fmla="*/ 4624 w 6132"/>
                <a:gd name="T111" fmla="*/ 2541 h 16980"/>
                <a:gd name="T112" fmla="*/ 4431 w 6132"/>
                <a:gd name="T113" fmla="*/ 2824 h 16980"/>
                <a:gd name="T114" fmla="*/ 4192 w 6132"/>
                <a:gd name="T115" fmla="*/ 3066 h 16980"/>
                <a:gd name="T116" fmla="*/ 3919 w 6132"/>
                <a:gd name="T117" fmla="*/ 3252 h 16980"/>
                <a:gd name="T118" fmla="*/ 3611 w 6132"/>
                <a:gd name="T119" fmla="*/ 3381 h 16980"/>
                <a:gd name="T120" fmla="*/ 3466 w 6132"/>
                <a:gd name="T121" fmla="*/ 3480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grpFill/>
            <a:ln w="19050" cap="rnd" cmpd="sng" algn="ctr">
              <a:solidFill>
                <a:srgbClr val="54A021">
                  <a:shade val="50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srgbClr val="00B050"/>
                </a:solidFill>
                <a:latin typeface="Trebuchet MS"/>
              </a:endParaRPr>
            </a:p>
          </p:txBody>
        </p:sp>
        <p:sp>
          <p:nvSpPr>
            <p:cNvPr id="57" name="Freeform 17"/>
            <p:cNvSpPr>
              <a:spLocks/>
            </p:cNvSpPr>
            <p:nvPr/>
          </p:nvSpPr>
          <p:spPr bwMode="auto">
            <a:xfrm>
              <a:off x="2784" y="2168"/>
              <a:ext cx="161" cy="499"/>
            </a:xfrm>
            <a:custGeom>
              <a:avLst/>
              <a:gdLst>
                <a:gd name="T0" fmla="*/ 4558 w 6132"/>
                <a:gd name="T1" fmla="*/ 3551 h 16980"/>
                <a:gd name="T2" fmla="*/ 4932 w 6132"/>
                <a:gd name="T3" fmla="*/ 3676 h 16980"/>
                <a:gd name="T4" fmla="*/ 5287 w 6132"/>
                <a:gd name="T5" fmla="*/ 3900 h 16980"/>
                <a:gd name="T6" fmla="*/ 5619 w 6132"/>
                <a:gd name="T7" fmla="*/ 4220 h 16980"/>
                <a:gd name="T8" fmla="*/ 5880 w 6132"/>
                <a:gd name="T9" fmla="*/ 4585 h 16980"/>
                <a:gd name="T10" fmla="*/ 6049 w 6132"/>
                <a:gd name="T11" fmla="*/ 4967 h 16980"/>
                <a:gd name="T12" fmla="*/ 6127 w 6132"/>
                <a:gd name="T13" fmla="*/ 5370 h 16980"/>
                <a:gd name="T14" fmla="*/ 6122 w 6132"/>
                <a:gd name="T15" fmla="*/ 9793 h 16980"/>
                <a:gd name="T16" fmla="*/ 6053 w 6132"/>
                <a:gd name="T17" fmla="*/ 10109 h 16980"/>
                <a:gd name="T18" fmla="*/ 5917 w 6132"/>
                <a:gd name="T19" fmla="*/ 10397 h 16980"/>
                <a:gd name="T20" fmla="*/ 5715 w 6132"/>
                <a:gd name="T21" fmla="*/ 10660 h 16980"/>
                <a:gd name="T22" fmla="*/ 5455 w 6132"/>
                <a:gd name="T23" fmla="*/ 10883 h 16980"/>
                <a:gd name="T24" fmla="*/ 5145 w 6132"/>
                <a:gd name="T25" fmla="*/ 11056 h 16980"/>
                <a:gd name="T26" fmla="*/ 4787 w 6132"/>
                <a:gd name="T27" fmla="*/ 11178 h 16980"/>
                <a:gd name="T28" fmla="*/ 1424 w 6132"/>
                <a:gd name="T29" fmla="*/ 11201 h 16980"/>
                <a:gd name="T30" fmla="*/ 1026 w 6132"/>
                <a:gd name="T31" fmla="*/ 11058 h 16980"/>
                <a:gd name="T32" fmla="*/ 719 w 6132"/>
                <a:gd name="T33" fmla="*/ 10901 h 16980"/>
                <a:gd name="T34" fmla="*/ 456 w 6132"/>
                <a:gd name="T35" fmla="*/ 10714 h 16980"/>
                <a:gd name="T36" fmla="*/ 247 w 6132"/>
                <a:gd name="T37" fmla="*/ 10503 h 16980"/>
                <a:gd name="T38" fmla="*/ 101 w 6132"/>
                <a:gd name="T39" fmla="*/ 10281 h 16980"/>
                <a:gd name="T40" fmla="*/ 19 w 6132"/>
                <a:gd name="T41" fmla="*/ 10047 h 16980"/>
                <a:gd name="T42" fmla="*/ 1 w 6132"/>
                <a:gd name="T43" fmla="*/ 5453 h 16980"/>
                <a:gd name="T44" fmla="*/ 57 w 6132"/>
                <a:gd name="T45" fmla="*/ 4978 h 16980"/>
                <a:gd name="T46" fmla="*/ 208 w 6132"/>
                <a:gd name="T47" fmla="*/ 4560 h 16980"/>
                <a:gd name="T48" fmla="*/ 453 w 6132"/>
                <a:gd name="T49" fmla="*/ 4201 h 16980"/>
                <a:gd name="T50" fmla="*/ 789 w 6132"/>
                <a:gd name="T51" fmla="*/ 3904 h 16980"/>
                <a:gd name="T52" fmla="*/ 1194 w 6132"/>
                <a:gd name="T53" fmla="*/ 3691 h 16980"/>
                <a:gd name="T54" fmla="*/ 1670 w 6132"/>
                <a:gd name="T55" fmla="*/ 3564 h 16980"/>
                <a:gd name="T56" fmla="*/ 2212 w 6132"/>
                <a:gd name="T57" fmla="*/ 3522 h 16980"/>
                <a:gd name="T58" fmla="*/ 2312 w 6132"/>
                <a:gd name="T59" fmla="*/ 3514 h 16980"/>
                <a:gd name="T60" fmla="*/ 2617 w 6132"/>
                <a:gd name="T61" fmla="*/ 3511 h 16980"/>
                <a:gd name="T62" fmla="*/ 2686 w 6132"/>
                <a:gd name="T63" fmla="*/ 3430 h 16980"/>
                <a:gd name="T64" fmla="*/ 2402 w 6132"/>
                <a:gd name="T65" fmla="*/ 3322 h 16980"/>
                <a:gd name="T66" fmla="*/ 2117 w 6132"/>
                <a:gd name="T67" fmla="*/ 3158 h 16980"/>
                <a:gd name="T68" fmla="*/ 1869 w 6132"/>
                <a:gd name="T69" fmla="*/ 2950 h 16980"/>
                <a:gd name="T70" fmla="*/ 1660 w 6132"/>
                <a:gd name="T71" fmla="*/ 2699 h 16980"/>
                <a:gd name="T72" fmla="*/ 1506 w 6132"/>
                <a:gd name="T73" fmla="*/ 2420 h 16980"/>
                <a:gd name="T74" fmla="*/ 1408 w 6132"/>
                <a:gd name="T75" fmla="*/ 2123 h 16980"/>
                <a:gd name="T76" fmla="*/ 1367 w 6132"/>
                <a:gd name="T77" fmla="*/ 1804 h 16980"/>
                <a:gd name="T78" fmla="*/ 1390 w 6132"/>
                <a:gd name="T79" fmla="*/ 1427 h 16980"/>
                <a:gd name="T80" fmla="*/ 1493 w 6132"/>
                <a:gd name="T81" fmla="*/ 1068 h 16980"/>
                <a:gd name="T82" fmla="*/ 1676 w 6132"/>
                <a:gd name="T83" fmla="*/ 742 h 16980"/>
                <a:gd name="T84" fmla="*/ 1940 w 6132"/>
                <a:gd name="T85" fmla="*/ 448 h 16980"/>
                <a:gd name="T86" fmla="*/ 2247 w 6132"/>
                <a:gd name="T87" fmla="*/ 219 h 16980"/>
                <a:gd name="T88" fmla="*/ 2588 w 6132"/>
                <a:gd name="T89" fmla="*/ 71 h 16980"/>
                <a:gd name="T90" fmla="*/ 2962 w 6132"/>
                <a:gd name="T91" fmla="*/ 4 h 16980"/>
                <a:gd name="T92" fmla="*/ 3356 w 6132"/>
                <a:gd name="T93" fmla="*/ 18 h 16980"/>
                <a:gd name="T94" fmla="*/ 3721 w 6132"/>
                <a:gd name="T95" fmla="*/ 111 h 16980"/>
                <a:gd name="T96" fmla="*/ 4053 w 6132"/>
                <a:gd name="T97" fmla="*/ 287 h 16980"/>
                <a:gd name="T98" fmla="*/ 4353 w 6132"/>
                <a:gd name="T99" fmla="*/ 542 h 16980"/>
                <a:gd name="T100" fmla="*/ 4588 w 6132"/>
                <a:gd name="T101" fmla="*/ 847 h 16980"/>
                <a:gd name="T102" fmla="*/ 4745 w 6132"/>
                <a:gd name="T103" fmla="*/ 1184 h 16980"/>
                <a:gd name="T104" fmla="*/ 4820 w 6132"/>
                <a:gd name="T105" fmla="*/ 1555 h 16980"/>
                <a:gd name="T106" fmla="*/ 4818 w 6132"/>
                <a:gd name="T107" fmla="*/ 1917 h 16980"/>
                <a:gd name="T108" fmla="*/ 4752 w 6132"/>
                <a:gd name="T109" fmla="*/ 2240 h 16980"/>
                <a:gd name="T110" fmla="*/ 4624 w 6132"/>
                <a:gd name="T111" fmla="*/ 2541 h 16980"/>
                <a:gd name="T112" fmla="*/ 4431 w 6132"/>
                <a:gd name="T113" fmla="*/ 2824 h 16980"/>
                <a:gd name="T114" fmla="*/ 4192 w 6132"/>
                <a:gd name="T115" fmla="*/ 3066 h 16980"/>
                <a:gd name="T116" fmla="*/ 3919 w 6132"/>
                <a:gd name="T117" fmla="*/ 3252 h 16980"/>
                <a:gd name="T118" fmla="*/ 3611 w 6132"/>
                <a:gd name="T119" fmla="*/ 3381 h 16980"/>
                <a:gd name="T120" fmla="*/ 3466 w 6132"/>
                <a:gd name="T121" fmla="*/ 3480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grpFill/>
            <a:ln w="19050" cap="rnd" cmpd="sng" algn="ctr">
              <a:solidFill>
                <a:srgbClr val="54A021">
                  <a:shade val="50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srgbClr val="00B050"/>
                </a:solidFill>
                <a:latin typeface="Trebuchet MS"/>
              </a:endParaRPr>
            </a:p>
          </p:txBody>
        </p:sp>
        <p:sp>
          <p:nvSpPr>
            <p:cNvPr id="58" name="Freeform 17"/>
            <p:cNvSpPr>
              <a:spLocks/>
            </p:cNvSpPr>
            <p:nvPr/>
          </p:nvSpPr>
          <p:spPr bwMode="auto">
            <a:xfrm>
              <a:off x="2642" y="1731"/>
              <a:ext cx="161" cy="499"/>
            </a:xfrm>
            <a:custGeom>
              <a:avLst/>
              <a:gdLst>
                <a:gd name="T0" fmla="*/ 4558 w 6132"/>
                <a:gd name="T1" fmla="*/ 3551 h 16980"/>
                <a:gd name="T2" fmla="*/ 4932 w 6132"/>
                <a:gd name="T3" fmla="*/ 3676 h 16980"/>
                <a:gd name="T4" fmla="*/ 5287 w 6132"/>
                <a:gd name="T5" fmla="*/ 3900 h 16980"/>
                <a:gd name="T6" fmla="*/ 5619 w 6132"/>
                <a:gd name="T7" fmla="*/ 4220 h 16980"/>
                <a:gd name="T8" fmla="*/ 5880 w 6132"/>
                <a:gd name="T9" fmla="*/ 4585 h 16980"/>
                <a:gd name="T10" fmla="*/ 6049 w 6132"/>
                <a:gd name="T11" fmla="*/ 4967 h 16980"/>
                <a:gd name="T12" fmla="*/ 6127 w 6132"/>
                <a:gd name="T13" fmla="*/ 5370 h 16980"/>
                <a:gd name="T14" fmla="*/ 6122 w 6132"/>
                <a:gd name="T15" fmla="*/ 9793 h 16980"/>
                <a:gd name="T16" fmla="*/ 6053 w 6132"/>
                <a:gd name="T17" fmla="*/ 10109 h 16980"/>
                <a:gd name="T18" fmla="*/ 5917 w 6132"/>
                <a:gd name="T19" fmla="*/ 10397 h 16980"/>
                <a:gd name="T20" fmla="*/ 5715 w 6132"/>
                <a:gd name="T21" fmla="*/ 10660 h 16980"/>
                <a:gd name="T22" fmla="*/ 5455 w 6132"/>
                <a:gd name="T23" fmla="*/ 10883 h 16980"/>
                <a:gd name="T24" fmla="*/ 5145 w 6132"/>
                <a:gd name="T25" fmla="*/ 11056 h 16980"/>
                <a:gd name="T26" fmla="*/ 4787 w 6132"/>
                <a:gd name="T27" fmla="*/ 11178 h 16980"/>
                <a:gd name="T28" fmla="*/ 1424 w 6132"/>
                <a:gd name="T29" fmla="*/ 11201 h 16980"/>
                <a:gd name="T30" fmla="*/ 1026 w 6132"/>
                <a:gd name="T31" fmla="*/ 11058 h 16980"/>
                <a:gd name="T32" fmla="*/ 719 w 6132"/>
                <a:gd name="T33" fmla="*/ 10901 h 16980"/>
                <a:gd name="T34" fmla="*/ 456 w 6132"/>
                <a:gd name="T35" fmla="*/ 10714 h 16980"/>
                <a:gd name="T36" fmla="*/ 247 w 6132"/>
                <a:gd name="T37" fmla="*/ 10503 h 16980"/>
                <a:gd name="T38" fmla="*/ 101 w 6132"/>
                <a:gd name="T39" fmla="*/ 10281 h 16980"/>
                <a:gd name="T40" fmla="*/ 19 w 6132"/>
                <a:gd name="T41" fmla="*/ 10047 h 16980"/>
                <a:gd name="T42" fmla="*/ 1 w 6132"/>
                <a:gd name="T43" fmla="*/ 5453 h 16980"/>
                <a:gd name="T44" fmla="*/ 57 w 6132"/>
                <a:gd name="T45" fmla="*/ 4978 h 16980"/>
                <a:gd name="T46" fmla="*/ 208 w 6132"/>
                <a:gd name="T47" fmla="*/ 4560 h 16980"/>
                <a:gd name="T48" fmla="*/ 453 w 6132"/>
                <a:gd name="T49" fmla="*/ 4201 h 16980"/>
                <a:gd name="T50" fmla="*/ 789 w 6132"/>
                <a:gd name="T51" fmla="*/ 3904 h 16980"/>
                <a:gd name="T52" fmla="*/ 1194 w 6132"/>
                <a:gd name="T53" fmla="*/ 3691 h 16980"/>
                <a:gd name="T54" fmla="*/ 1670 w 6132"/>
                <a:gd name="T55" fmla="*/ 3564 h 16980"/>
                <a:gd name="T56" fmla="*/ 2212 w 6132"/>
                <a:gd name="T57" fmla="*/ 3522 h 16980"/>
                <a:gd name="T58" fmla="*/ 2312 w 6132"/>
                <a:gd name="T59" fmla="*/ 3514 h 16980"/>
                <a:gd name="T60" fmla="*/ 2617 w 6132"/>
                <a:gd name="T61" fmla="*/ 3511 h 16980"/>
                <a:gd name="T62" fmla="*/ 2686 w 6132"/>
                <a:gd name="T63" fmla="*/ 3430 h 16980"/>
                <a:gd name="T64" fmla="*/ 2402 w 6132"/>
                <a:gd name="T65" fmla="*/ 3322 h 16980"/>
                <a:gd name="T66" fmla="*/ 2117 w 6132"/>
                <a:gd name="T67" fmla="*/ 3158 h 16980"/>
                <a:gd name="T68" fmla="*/ 1869 w 6132"/>
                <a:gd name="T69" fmla="*/ 2950 h 16980"/>
                <a:gd name="T70" fmla="*/ 1660 w 6132"/>
                <a:gd name="T71" fmla="*/ 2699 h 16980"/>
                <a:gd name="T72" fmla="*/ 1506 w 6132"/>
                <a:gd name="T73" fmla="*/ 2420 h 16980"/>
                <a:gd name="T74" fmla="*/ 1408 w 6132"/>
                <a:gd name="T75" fmla="*/ 2123 h 16980"/>
                <a:gd name="T76" fmla="*/ 1367 w 6132"/>
                <a:gd name="T77" fmla="*/ 1804 h 16980"/>
                <a:gd name="T78" fmla="*/ 1390 w 6132"/>
                <a:gd name="T79" fmla="*/ 1427 h 16980"/>
                <a:gd name="T80" fmla="*/ 1493 w 6132"/>
                <a:gd name="T81" fmla="*/ 1068 h 16980"/>
                <a:gd name="T82" fmla="*/ 1676 w 6132"/>
                <a:gd name="T83" fmla="*/ 742 h 16980"/>
                <a:gd name="T84" fmla="*/ 1940 w 6132"/>
                <a:gd name="T85" fmla="*/ 448 h 16980"/>
                <a:gd name="T86" fmla="*/ 2247 w 6132"/>
                <a:gd name="T87" fmla="*/ 219 h 16980"/>
                <a:gd name="T88" fmla="*/ 2588 w 6132"/>
                <a:gd name="T89" fmla="*/ 71 h 16980"/>
                <a:gd name="T90" fmla="*/ 2962 w 6132"/>
                <a:gd name="T91" fmla="*/ 4 h 16980"/>
                <a:gd name="T92" fmla="*/ 3356 w 6132"/>
                <a:gd name="T93" fmla="*/ 18 h 16980"/>
                <a:gd name="T94" fmla="*/ 3721 w 6132"/>
                <a:gd name="T95" fmla="*/ 111 h 16980"/>
                <a:gd name="T96" fmla="*/ 4053 w 6132"/>
                <a:gd name="T97" fmla="*/ 287 h 16980"/>
                <a:gd name="T98" fmla="*/ 4353 w 6132"/>
                <a:gd name="T99" fmla="*/ 542 h 16980"/>
                <a:gd name="T100" fmla="*/ 4588 w 6132"/>
                <a:gd name="T101" fmla="*/ 847 h 16980"/>
                <a:gd name="T102" fmla="*/ 4745 w 6132"/>
                <a:gd name="T103" fmla="*/ 1184 h 16980"/>
                <a:gd name="T104" fmla="*/ 4820 w 6132"/>
                <a:gd name="T105" fmla="*/ 1555 h 16980"/>
                <a:gd name="T106" fmla="*/ 4818 w 6132"/>
                <a:gd name="T107" fmla="*/ 1917 h 16980"/>
                <a:gd name="T108" fmla="*/ 4752 w 6132"/>
                <a:gd name="T109" fmla="*/ 2240 h 16980"/>
                <a:gd name="T110" fmla="*/ 4624 w 6132"/>
                <a:gd name="T111" fmla="*/ 2541 h 16980"/>
                <a:gd name="T112" fmla="*/ 4431 w 6132"/>
                <a:gd name="T113" fmla="*/ 2824 h 16980"/>
                <a:gd name="T114" fmla="*/ 4192 w 6132"/>
                <a:gd name="T115" fmla="*/ 3066 h 16980"/>
                <a:gd name="T116" fmla="*/ 3919 w 6132"/>
                <a:gd name="T117" fmla="*/ 3252 h 16980"/>
                <a:gd name="T118" fmla="*/ 3611 w 6132"/>
                <a:gd name="T119" fmla="*/ 3381 h 16980"/>
                <a:gd name="T120" fmla="*/ 3466 w 6132"/>
                <a:gd name="T121" fmla="*/ 3480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grpFill/>
            <a:ln w="19050" cap="rnd" cmpd="sng" algn="ctr">
              <a:solidFill>
                <a:srgbClr val="54A021">
                  <a:shade val="50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srgbClr val="00B050"/>
                </a:solidFill>
                <a:latin typeface="Trebuchet MS"/>
              </a:endParaRPr>
            </a:p>
          </p:txBody>
        </p:sp>
        <p:sp>
          <p:nvSpPr>
            <p:cNvPr id="59" name="Freeform 17"/>
            <p:cNvSpPr>
              <a:spLocks/>
            </p:cNvSpPr>
            <p:nvPr/>
          </p:nvSpPr>
          <p:spPr bwMode="auto">
            <a:xfrm>
              <a:off x="2594" y="2169"/>
              <a:ext cx="161" cy="499"/>
            </a:xfrm>
            <a:custGeom>
              <a:avLst/>
              <a:gdLst>
                <a:gd name="T0" fmla="*/ 4558 w 6132"/>
                <a:gd name="T1" fmla="*/ 3551 h 16980"/>
                <a:gd name="T2" fmla="*/ 4932 w 6132"/>
                <a:gd name="T3" fmla="*/ 3676 h 16980"/>
                <a:gd name="T4" fmla="*/ 5287 w 6132"/>
                <a:gd name="T5" fmla="*/ 3900 h 16980"/>
                <a:gd name="T6" fmla="*/ 5619 w 6132"/>
                <a:gd name="T7" fmla="*/ 4220 h 16980"/>
                <a:gd name="T8" fmla="*/ 5880 w 6132"/>
                <a:gd name="T9" fmla="*/ 4585 h 16980"/>
                <a:gd name="T10" fmla="*/ 6049 w 6132"/>
                <a:gd name="T11" fmla="*/ 4967 h 16980"/>
                <a:gd name="T12" fmla="*/ 6127 w 6132"/>
                <a:gd name="T13" fmla="*/ 5370 h 16980"/>
                <a:gd name="T14" fmla="*/ 6122 w 6132"/>
                <a:gd name="T15" fmla="*/ 9793 h 16980"/>
                <a:gd name="T16" fmla="*/ 6053 w 6132"/>
                <a:gd name="T17" fmla="*/ 10109 h 16980"/>
                <a:gd name="T18" fmla="*/ 5917 w 6132"/>
                <a:gd name="T19" fmla="*/ 10397 h 16980"/>
                <a:gd name="T20" fmla="*/ 5715 w 6132"/>
                <a:gd name="T21" fmla="*/ 10660 h 16980"/>
                <a:gd name="T22" fmla="*/ 5455 w 6132"/>
                <a:gd name="T23" fmla="*/ 10883 h 16980"/>
                <a:gd name="T24" fmla="*/ 5145 w 6132"/>
                <a:gd name="T25" fmla="*/ 11056 h 16980"/>
                <a:gd name="T26" fmla="*/ 4787 w 6132"/>
                <a:gd name="T27" fmla="*/ 11178 h 16980"/>
                <a:gd name="T28" fmla="*/ 1424 w 6132"/>
                <a:gd name="T29" fmla="*/ 11201 h 16980"/>
                <a:gd name="T30" fmla="*/ 1026 w 6132"/>
                <a:gd name="T31" fmla="*/ 11058 h 16980"/>
                <a:gd name="T32" fmla="*/ 719 w 6132"/>
                <a:gd name="T33" fmla="*/ 10901 h 16980"/>
                <a:gd name="T34" fmla="*/ 456 w 6132"/>
                <a:gd name="T35" fmla="*/ 10714 h 16980"/>
                <a:gd name="T36" fmla="*/ 247 w 6132"/>
                <a:gd name="T37" fmla="*/ 10503 h 16980"/>
                <a:gd name="T38" fmla="*/ 101 w 6132"/>
                <a:gd name="T39" fmla="*/ 10281 h 16980"/>
                <a:gd name="T40" fmla="*/ 19 w 6132"/>
                <a:gd name="T41" fmla="*/ 10047 h 16980"/>
                <a:gd name="T42" fmla="*/ 1 w 6132"/>
                <a:gd name="T43" fmla="*/ 5453 h 16980"/>
                <a:gd name="T44" fmla="*/ 57 w 6132"/>
                <a:gd name="T45" fmla="*/ 4978 h 16980"/>
                <a:gd name="T46" fmla="*/ 208 w 6132"/>
                <a:gd name="T47" fmla="*/ 4560 h 16980"/>
                <a:gd name="T48" fmla="*/ 453 w 6132"/>
                <a:gd name="T49" fmla="*/ 4201 h 16980"/>
                <a:gd name="T50" fmla="*/ 789 w 6132"/>
                <a:gd name="T51" fmla="*/ 3904 h 16980"/>
                <a:gd name="T52" fmla="*/ 1194 w 6132"/>
                <a:gd name="T53" fmla="*/ 3691 h 16980"/>
                <a:gd name="T54" fmla="*/ 1670 w 6132"/>
                <a:gd name="T55" fmla="*/ 3564 h 16980"/>
                <a:gd name="T56" fmla="*/ 2212 w 6132"/>
                <a:gd name="T57" fmla="*/ 3522 h 16980"/>
                <a:gd name="T58" fmla="*/ 2312 w 6132"/>
                <a:gd name="T59" fmla="*/ 3514 h 16980"/>
                <a:gd name="T60" fmla="*/ 2617 w 6132"/>
                <a:gd name="T61" fmla="*/ 3511 h 16980"/>
                <a:gd name="T62" fmla="*/ 2686 w 6132"/>
                <a:gd name="T63" fmla="*/ 3430 h 16980"/>
                <a:gd name="T64" fmla="*/ 2402 w 6132"/>
                <a:gd name="T65" fmla="*/ 3322 h 16980"/>
                <a:gd name="T66" fmla="*/ 2117 w 6132"/>
                <a:gd name="T67" fmla="*/ 3158 h 16980"/>
                <a:gd name="T68" fmla="*/ 1869 w 6132"/>
                <a:gd name="T69" fmla="*/ 2950 h 16980"/>
                <a:gd name="T70" fmla="*/ 1660 w 6132"/>
                <a:gd name="T71" fmla="*/ 2699 h 16980"/>
                <a:gd name="T72" fmla="*/ 1506 w 6132"/>
                <a:gd name="T73" fmla="*/ 2420 h 16980"/>
                <a:gd name="T74" fmla="*/ 1408 w 6132"/>
                <a:gd name="T75" fmla="*/ 2123 h 16980"/>
                <a:gd name="T76" fmla="*/ 1367 w 6132"/>
                <a:gd name="T77" fmla="*/ 1804 h 16980"/>
                <a:gd name="T78" fmla="*/ 1390 w 6132"/>
                <a:gd name="T79" fmla="*/ 1427 h 16980"/>
                <a:gd name="T80" fmla="*/ 1493 w 6132"/>
                <a:gd name="T81" fmla="*/ 1068 h 16980"/>
                <a:gd name="T82" fmla="*/ 1676 w 6132"/>
                <a:gd name="T83" fmla="*/ 742 h 16980"/>
                <a:gd name="T84" fmla="*/ 1940 w 6132"/>
                <a:gd name="T85" fmla="*/ 448 h 16980"/>
                <a:gd name="T86" fmla="*/ 2247 w 6132"/>
                <a:gd name="T87" fmla="*/ 219 h 16980"/>
                <a:gd name="T88" fmla="*/ 2588 w 6132"/>
                <a:gd name="T89" fmla="*/ 71 h 16980"/>
                <a:gd name="T90" fmla="*/ 2962 w 6132"/>
                <a:gd name="T91" fmla="*/ 4 h 16980"/>
                <a:gd name="T92" fmla="*/ 3356 w 6132"/>
                <a:gd name="T93" fmla="*/ 18 h 16980"/>
                <a:gd name="T94" fmla="*/ 3721 w 6132"/>
                <a:gd name="T95" fmla="*/ 111 h 16980"/>
                <a:gd name="T96" fmla="*/ 4053 w 6132"/>
                <a:gd name="T97" fmla="*/ 287 h 16980"/>
                <a:gd name="T98" fmla="*/ 4353 w 6132"/>
                <a:gd name="T99" fmla="*/ 542 h 16980"/>
                <a:gd name="T100" fmla="*/ 4588 w 6132"/>
                <a:gd name="T101" fmla="*/ 847 h 16980"/>
                <a:gd name="T102" fmla="*/ 4745 w 6132"/>
                <a:gd name="T103" fmla="*/ 1184 h 16980"/>
                <a:gd name="T104" fmla="*/ 4820 w 6132"/>
                <a:gd name="T105" fmla="*/ 1555 h 16980"/>
                <a:gd name="T106" fmla="*/ 4818 w 6132"/>
                <a:gd name="T107" fmla="*/ 1917 h 16980"/>
                <a:gd name="T108" fmla="*/ 4752 w 6132"/>
                <a:gd name="T109" fmla="*/ 2240 h 16980"/>
                <a:gd name="T110" fmla="*/ 4624 w 6132"/>
                <a:gd name="T111" fmla="*/ 2541 h 16980"/>
                <a:gd name="T112" fmla="*/ 4431 w 6132"/>
                <a:gd name="T113" fmla="*/ 2824 h 16980"/>
                <a:gd name="T114" fmla="*/ 4192 w 6132"/>
                <a:gd name="T115" fmla="*/ 3066 h 16980"/>
                <a:gd name="T116" fmla="*/ 3919 w 6132"/>
                <a:gd name="T117" fmla="*/ 3252 h 16980"/>
                <a:gd name="T118" fmla="*/ 3611 w 6132"/>
                <a:gd name="T119" fmla="*/ 3381 h 16980"/>
                <a:gd name="T120" fmla="*/ 3466 w 6132"/>
                <a:gd name="T121" fmla="*/ 3480 h 169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132"/>
                <a:gd name="T184" fmla="*/ 0 h 16980"/>
                <a:gd name="T185" fmla="*/ 6132 w 6132"/>
                <a:gd name="T186" fmla="*/ 16980 h 1698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grpFill/>
            <a:ln w="19050" cap="rnd" cmpd="sng" algn="ctr">
              <a:solidFill>
                <a:srgbClr val="54A021">
                  <a:shade val="50000"/>
                </a:srgb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srgbClr val="00B050"/>
                </a:solidFill>
                <a:latin typeface="Trebuchet MS"/>
              </a:endParaRPr>
            </a:p>
          </p:txBody>
        </p:sp>
      </p:grpSp>
      <p:sp>
        <p:nvSpPr>
          <p:cNvPr id="60" name="Овал 59"/>
          <p:cNvSpPr/>
          <p:nvPr/>
        </p:nvSpPr>
        <p:spPr>
          <a:xfrm>
            <a:off x="327025" y="2022475"/>
            <a:ext cx="1692275" cy="2711450"/>
          </a:xfrm>
          <a:prstGeom prst="ellipse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290" name="TextBox 61"/>
          <p:cNvSpPr txBox="1">
            <a:spLocks noChangeArrowheads="1"/>
          </p:cNvSpPr>
          <p:nvPr/>
        </p:nvSpPr>
        <p:spPr bwMode="auto">
          <a:xfrm>
            <a:off x="2197100" y="4840288"/>
            <a:ext cx="28178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«Группа риска»</a:t>
            </a:r>
          </a:p>
        </p:txBody>
      </p:sp>
      <p:sp>
        <p:nvSpPr>
          <p:cNvPr id="11291" name="TextBox 63"/>
          <p:cNvSpPr txBox="1">
            <a:spLocks noChangeArrowheads="1"/>
          </p:cNvSpPr>
          <p:nvPr/>
        </p:nvSpPr>
        <p:spPr bwMode="auto">
          <a:xfrm>
            <a:off x="-134144" y="4786461"/>
            <a:ext cx="28178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«Риск попадания семьи и детей в СОП»</a:t>
            </a:r>
            <a:endParaRPr lang="ru-RU" alt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92" name="TextBox 64"/>
          <p:cNvSpPr txBox="1">
            <a:spLocks noChangeArrowheads="1"/>
          </p:cNvSpPr>
          <p:nvPr/>
        </p:nvSpPr>
        <p:spPr bwMode="auto">
          <a:xfrm>
            <a:off x="242497" y="5555689"/>
            <a:ext cx="44831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 постановки на учет и начала реализации ИПК является оценка риска не менее 30 баллов, что может сложиться по совокупности минимальных рисков или при наличии одного показателя.</a:t>
            </a:r>
          </a:p>
        </p:txBody>
      </p:sp>
      <p:sp>
        <p:nvSpPr>
          <p:cNvPr id="11293" name="TextBox 65"/>
          <p:cNvSpPr txBox="1">
            <a:spLocks noChangeArrowheads="1"/>
          </p:cNvSpPr>
          <p:nvPr/>
        </p:nvSpPr>
        <p:spPr bwMode="auto">
          <a:xfrm rot="20611831">
            <a:off x="3734755" y="1432081"/>
            <a:ext cx="18335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rgbClr val="002060"/>
                </a:solidFill>
              </a:rPr>
              <a:t>Оценка </a:t>
            </a:r>
            <a:r>
              <a:rPr lang="ru-RU" altLang="ru-RU" sz="1800" b="1" dirty="0" smtClean="0">
                <a:solidFill>
                  <a:srgbClr val="002060"/>
                </a:solidFill>
              </a:rPr>
              <a:t>уровня риска</a:t>
            </a:r>
            <a:endParaRPr lang="ru-RU" altLang="ru-RU" sz="1800" b="1" dirty="0">
              <a:solidFill>
                <a:srgbClr val="002060"/>
              </a:solidFill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5019675" y="4384675"/>
            <a:ext cx="2281238" cy="769938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Высокий уровень риска </a:t>
            </a:r>
          </a:p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(от 76 баллов)</a:t>
            </a: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4956175" y="6010275"/>
            <a:ext cx="2281238" cy="769938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СОП</a:t>
            </a:r>
          </a:p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(от 200 баллов)</a:t>
            </a:r>
          </a:p>
        </p:txBody>
      </p:sp>
      <p:pic>
        <p:nvPicPr>
          <p:cNvPr id="11296" name="Рисунок 6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350" y="5995988"/>
            <a:ext cx="4040188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" name="Стрелка вправо 69"/>
          <p:cNvSpPr/>
          <p:nvPr/>
        </p:nvSpPr>
        <p:spPr>
          <a:xfrm>
            <a:off x="7354888" y="6013450"/>
            <a:ext cx="534987" cy="652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4187825" y="5486400"/>
            <a:ext cx="3506788" cy="9525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99" name="TextBox 70"/>
          <p:cNvSpPr txBox="1">
            <a:spLocks noChangeArrowheads="1"/>
          </p:cNvSpPr>
          <p:nvPr/>
        </p:nvSpPr>
        <p:spPr bwMode="auto">
          <a:xfrm>
            <a:off x="8151813" y="5970588"/>
            <a:ext cx="355123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Char char="-"/>
            </a:pPr>
            <a:r>
              <a:rPr lang="ru-RU" altLang="ru-RU"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решению консилиума ОУ направление ходатайства в КДНиЗП о признании семьи, находящейся в СОП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2212" y="1013657"/>
            <a:ext cx="3875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КОНСИЛИУМ СПЕЦИАЛИСТОВ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92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6838"/>
            <a:ext cx="11793538" cy="5191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Индикаторы для проведения индивидуальной-профилактической работы при выявлении риска попадания семьи в СОП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291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7833262"/>
              </p:ext>
            </p:extLst>
          </p:nvPr>
        </p:nvGraphicFramePr>
        <p:xfrm>
          <a:off x="1176338" y="615950"/>
          <a:ext cx="8041803" cy="56278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Документ" r:id="rId3" imgW="9253390" imgH="6175550" progId="Word.Document.12">
                  <p:embed/>
                </p:oleObj>
              </mc:Choice>
              <mc:Fallback>
                <p:oleObj name="Документ" r:id="rId3" imgW="9253390" imgH="6175550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6338" y="615950"/>
                        <a:ext cx="8041803" cy="56278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645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978"/>
          <a:stretch>
            <a:fillRect/>
          </a:stretch>
        </p:blipFill>
        <p:spPr bwMode="auto">
          <a:xfrm>
            <a:off x="1392238" y="320675"/>
            <a:ext cx="8467725" cy="558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060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3651</Words>
  <Application>Microsoft Office PowerPoint</Application>
  <PresentationFormat>Широкоэкранный</PresentationFormat>
  <Paragraphs>306</Paragraphs>
  <Slides>42</Slides>
  <Notes>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50" baseType="lpstr">
      <vt:lpstr>Arial</vt:lpstr>
      <vt:lpstr>Calibri</vt:lpstr>
      <vt:lpstr>Calibri Light</vt:lpstr>
      <vt:lpstr>Times New Roman</vt:lpstr>
      <vt:lpstr>Trebuchet MS</vt:lpstr>
      <vt:lpstr>Wingdings 3</vt:lpstr>
      <vt:lpstr>Тема Office</vt:lpstr>
      <vt:lpstr>Документ</vt:lpstr>
      <vt:lpstr>РАННЕЕ ВЫЯВЛЕНИЕ ДЕТСКОГО И СЕМЕЙНОГО НЕБЛАГОПОЛУЧИЯ В ОБРАЗОВАТЕЛЬНЫХ ОРГАНИЗАЦИЯХ ГОРОДА ПЕРМИ</vt:lpstr>
      <vt:lpstr> Нормативно-правовая база (действующие документы)</vt:lpstr>
      <vt:lpstr>Нормативно-правовая база  (новые документы)</vt:lpstr>
      <vt:lpstr>Приказ ДО: от 13.07.2018 СЭД-059-08-01-09-862 «Об утверждении Регламента по учету и заполнению информационной карты семьи и ребенка, находящегося в социально опасном положении или группе риска социально опасного положения, Регламента передачи информации о семьях и детях, находящихся в социально опасном положении или группе риска социально опасного положения, при переходе ребенка в другое муниципальное образовательное учреждение». </vt:lpstr>
      <vt:lpstr>Постановление КДНиЗП Пермского края от 15.08.2018г. № 15 «Об утверждении Порядка работы субъектов системы профилактики безнадзорности и правонарушений несовершеннолетних по раннему выявлению фактов детского и семейного неблагополучия и организации индивидуальной профилактической работы….»  </vt:lpstr>
      <vt:lpstr>Раннее выявление детского и семейного неблагополучия</vt:lpstr>
      <vt:lpstr>Организация индивидуальной профилактической работы с семьями группы риска</vt:lpstr>
      <vt:lpstr>Индикаторы для проведения индивидуальной-профилактической работы при выявлении риска попадания семьи в СОП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Основания прекращения индивидуальной работы</vt:lpstr>
      <vt:lpstr>Регламент организации работы по раннему выявлению детского и семейного неблагополучия и профилактики безнадзорности и правонарушений в ДОУ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СИСТЕМА ОРГАНИЗАЦИИ ВЕДОМСТВЕННОГО КОНТРОЛЯ ДЕЯТЕЛЬНОСТИ СУБЪЕКТОВ ПРОФИЛАКТИКИ</vt:lpstr>
      <vt:lpstr>Презентация PowerPoint</vt:lpstr>
      <vt:lpstr>Презентация PowerPoint</vt:lpstr>
      <vt:lpstr>Презентация PowerPoint</vt:lpstr>
      <vt:lpstr>Презентация PowerPoint</vt:lpstr>
      <vt:lpstr>ОЦЕНКА ЭФФЕКТИВНОСТИ ДЕЯТЕЛЬНОСТИ СУБЪЕКТОВ ПРОФИЛАКТИКИ</vt:lpstr>
      <vt:lpstr>ОЦЕНКА ЭФФЕКТИВНОСТИ ДЕЯТЕЛЬНОСТИ СУБЪЕКТОВ ПРОФИЛАКТИКИ</vt:lpstr>
      <vt:lpstr>ОЦЕНКА ЭФФЕКТИВНОСТИ ДЕЯТЕЛЬНОСТИ СУБЪЕКТОВ ПРОФИЛАКТИКИ</vt:lpstr>
      <vt:lpstr>Вывод: основные изменения</vt:lpstr>
      <vt:lpstr>АЛГОРИТМ ВЗАИМОДЕЙСТВИЯ СПЕЦИАЛИСТОВ ОУ И ЦЕНТРА В РАБОТЕ С НЕСОВЕРШЕННОЛЕТНИМИ в 2018-2019 учебном году</vt:lpstr>
      <vt:lpstr>МОДЕЛЬ ПРОФИЛАКТИКИ ДЕТСКОГО И СЕМЕЙНОГО НЕБЛАГОПОЛУЧИЯ В ГОРОДЕ ПЕРМИ 1 уровень Образовательная организация</vt:lpstr>
      <vt:lpstr>2 уровень Психологический центр</vt:lpstr>
      <vt:lpstr>3 уровень Оказание специализированной помощи</vt:lpstr>
      <vt:lpstr>Алгоритм взаимодействия ОУ и МБУ «ЦППМСП» г. Перми по сопровождению несовершеннолетних (семей) со средним уровнем риска </vt:lpstr>
      <vt:lpstr>Презентация PowerPoint</vt:lpstr>
      <vt:lpstr>Алгоритм взаимодействия ДОУ и МБУ «ЦППМСП» г. Перми при самостоятельном обращении родителей (законных представителей)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Раннее выявление детского и семейного неблагополучия в образовательных учреждениях города Перми</dc:title>
  <dc:creator>Вова Вакулов</dc:creator>
  <cp:lastModifiedBy>Вова Вакулов</cp:lastModifiedBy>
  <cp:revision>27</cp:revision>
  <cp:lastPrinted>2018-09-03T21:32:42Z</cp:lastPrinted>
  <dcterms:created xsi:type="dcterms:W3CDTF">2018-09-03T19:43:07Z</dcterms:created>
  <dcterms:modified xsi:type="dcterms:W3CDTF">2018-09-17T06:37:44Z</dcterms:modified>
</cp:coreProperties>
</file>